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9" r:id="rId3"/>
    <p:sldMasterId id="2147483690" r:id="rId4"/>
  </p:sldMasterIdLst>
  <p:notesMasterIdLst>
    <p:notesMasterId r:id="rId37"/>
  </p:notesMasterIdLst>
  <p:handoutMasterIdLst>
    <p:handoutMasterId r:id="rId38"/>
  </p:handoutMasterIdLst>
  <p:sldIdLst>
    <p:sldId id="366" r:id="rId5"/>
    <p:sldId id="367" r:id="rId6"/>
    <p:sldId id="369" r:id="rId7"/>
    <p:sldId id="430" r:id="rId8"/>
    <p:sldId id="424" r:id="rId9"/>
    <p:sldId id="426" r:id="rId10"/>
    <p:sldId id="370" r:id="rId11"/>
    <p:sldId id="371" r:id="rId12"/>
    <p:sldId id="427" r:id="rId13"/>
    <p:sldId id="445" r:id="rId14"/>
    <p:sldId id="438" r:id="rId15"/>
    <p:sldId id="431" r:id="rId16"/>
    <p:sldId id="384" r:id="rId17"/>
    <p:sldId id="446" r:id="rId18"/>
    <p:sldId id="434" r:id="rId19"/>
    <p:sldId id="443" r:id="rId20"/>
    <p:sldId id="439" r:id="rId21"/>
    <p:sldId id="435" r:id="rId22"/>
    <p:sldId id="440" r:id="rId23"/>
    <p:sldId id="397" r:id="rId24"/>
    <p:sldId id="442" r:id="rId25"/>
    <p:sldId id="447" r:id="rId26"/>
    <p:sldId id="344" r:id="rId27"/>
    <p:sldId id="288" r:id="rId28"/>
    <p:sldId id="406" r:id="rId29"/>
    <p:sldId id="407" r:id="rId30"/>
    <p:sldId id="412" r:id="rId31"/>
    <p:sldId id="415" r:id="rId32"/>
    <p:sldId id="448" r:id="rId33"/>
    <p:sldId id="441" r:id="rId34"/>
    <p:sldId id="444" r:id="rId35"/>
    <p:sldId id="42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 Cain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F1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5" autoAdjust="0"/>
    <p:restoredTop sz="81329" autoAdjust="0"/>
  </p:normalViewPr>
  <p:slideViewPr>
    <p:cSldViewPr snapToGrid="0" snapToObjects="1">
      <p:cViewPr varScale="1">
        <p:scale>
          <a:sx n="75" d="100"/>
          <a:sy n="75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91297427972"/>
          <c:y val="0.137608677821522"/>
          <c:w val="0.86716330130423702"/>
          <c:h val="0.65653502296587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 = 246)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49503647889011E-3"/>
                  <c:y val="4.3402777777777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8014591556036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8014591556034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8510943667037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900729577801701E-3"/>
                  <c:y val="8.68055555555547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8510943667026E-3"/>
                  <c:y val="4.3402777777777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9702188733406206E-3"/>
                  <c:y val="-4.3402777777777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900729577802799E-3"/>
                  <c:y val="1.3020833333333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Remission </c:v>
                </c:pt>
                <c:pt idx="1">
                  <c:v>Response</c:v>
                </c:pt>
                <c:pt idx="2">
                  <c:v>MH</c:v>
                </c:pt>
                <c:pt idx="4">
                  <c:v>Remission </c:v>
                </c:pt>
                <c:pt idx="5">
                  <c:v>Response</c:v>
                </c:pt>
                <c:pt idx="6">
                  <c:v>MH</c:v>
                </c:pt>
                <c:pt idx="8">
                  <c:v>Remission </c:v>
                </c:pt>
                <c:pt idx="9">
                  <c:v>Response</c:v>
                </c:pt>
                <c:pt idx="10">
                  <c:v>MH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9.3000000000000007</c:v>
                </c:pt>
                <c:pt idx="1">
                  <c:v>34.6</c:v>
                </c:pt>
                <c:pt idx="2">
                  <c:v>31.7</c:v>
                </c:pt>
                <c:pt idx="4">
                  <c:v>8.5</c:v>
                </c:pt>
                <c:pt idx="5">
                  <c:v>18.3</c:v>
                </c:pt>
                <c:pt idx="6">
                  <c:v>15.4</c:v>
                </c:pt>
                <c:pt idx="8">
                  <c:v>4.0999999999999996</c:v>
                </c:pt>
                <c:pt idx="9">
                  <c:v>12.2</c:v>
                </c:pt>
                <c:pt idx="10">
                  <c:v>10.6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Adalimumab (n = 248)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Remission </c:v>
                </c:pt>
                <c:pt idx="1">
                  <c:v>Response</c:v>
                </c:pt>
                <c:pt idx="2">
                  <c:v>MH</c:v>
                </c:pt>
                <c:pt idx="4">
                  <c:v>Remission </c:v>
                </c:pt>
                <c:pt idx="5">
                  <c:v>Response</c:v>
                </c:pt>
                <c:pt idx="6">
                  <c:v>MH</c:v>
                </c:pt>
                <c:pt idx="8">
                  <c:v>Remission </c:v>
                </c:pt>
                <c:pt idx="9">
                  <c:v>Response</c:v>
                </c:pt>
                <c:pt idx="10">
                  <c:v>MH</c:v>
                </c:pt>
              </c:strCache>
            </c:strRef>
          </c:cat>
          <c:val>
            <c:numRef>
              <c:f>Sheet1!$C$2:$C$12</c:f>
              <c:numCache>
                <c:formatCode>0.0</c:formatCode>
                <c:ptCount val="11"/>
                <c:pt idx="0">
                  <c:v>16.5</c:v>
                </c:pt>
                <c:pt idx="1">
                  <c:v>50.4</c:v>
                </c:pt>
                <c:pt idx="2">
                  <c:v>41.1</c:v>
                </c:pt>
                <c:pt idx="4">
                  <c:v>17.3</c:v>
                </c:pt>
                <c:pt idx="5">
                  <c:v>30.2</c:v>
                </c:pt>
                <c:pt idx="6">
                  <c:v>25</c:v>
                </c:pt>
                <c:pt idx="8">
                  <c:v>8.5</c:v>
                </c:pt>
                <c:pt idx="9">
                  <c:v>23.8</c:v>
                </c:pt>
                <c:pt idx="10">
                  <c:v>18.5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77660296"/>
        <c:axId val="277660688"/>
      </c:barChart>
      <c:catAx>
        <c:axId val="27766029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277660688"/>
        <c:crosses val="autoZero"/>
        <c:auto val="1"/>
        <c:lblAlgn val="ctr"/>
        <c:lblOffset val="100"/>
        <c:noMultiLvlLbl val="0"/>
      </c:catAx>
      <c:valAx>
        <c:axId val="277660688"/>
        <c:scaling>
          <c:orientation val="minMax"/>
          <c:max val="6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>
                <a:solidFill>
                  <a:schemeClr val="tx1"/>
                </a:solidFill>
              </a:defRPr>
            </a:pPr>
            <a:endParaRPr lang="en-US"/>
          </a:p>
        </c:txPr>
        <c:crossAx val="277660296"/>
        <c:crosses val="autoZero"/>
        <c:crossBetween val="between"/>
        <c:majorUnit val="10"/>
        <c:min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8432881573334001"/>
          <c:y val="0.91621404293813902"/>
          <c:w val="0.63881755092777004"/>
          <c:h val="8.3785957061860802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567634775507"/>
          <c:y val="6.6335963548379007E-2"/>
          <c:w val="0.78732227024805601"/>
          <c:h val="0.61588439248684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Anti-TNF naïve</c:v>
                </c:pt>
                <c:pt idx="1">
                  <c:v>Anti-TNF experienced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12.4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Adalimumab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Anti-TNF naïve</c:v>
                </c:pt>
                <c:pt idx="1">
                  <c:v>Anti-TNF experienced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</c:v>
                </c:pt>
                <c:pt idx="1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661864"/>
        <c:axId val="277662256"/>
      </c:barChart>
      <c:catAx>
        <c:axId val="277661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smtClean="0"/>
                  <a:t>Week 52,</a:t>
                </a:r>
                <a:r>
                  <a:rPr lang="en-US" sz="1600" baseline="0" smtClean="0"/>
                  <a:t> remission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58765536206967"/>
              <c:y val="0.8455690765926979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277662256"/>
        <c:crosses val="autoZero"/>
        <c:auto val="1"/>
        <c:lblAlgn val="ctr"/>
        <c:lblOffset val="100"/>
        <c:noMultiLvlLbl val="0"/>
      </c:catAx>
      <c:valAx>
        <c:axId val="27766225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Patients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7397375888693199E-2"/>
              <c:y val="0.132238129324743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/>
            </a:pPr>
            <a:endParaRPr lang="en-US"/>
          </a:p>
        </c:txPr>
        <c:crossAx val="27766186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8063540571242703E-2"/>
          <c:y val="0.92064900978286801"/>
          <c:w val="0.89290270775162495"/>
          <c:h val="7.67349857402988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567634775507"/>
          <c:y val="7.9007558057354793E-2"/>
          <c:w val="0.78732227024805601"/>
          <c:h val="0.60321279797786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Anti-TNF naïve</c:v>
                </c:pt>
                <c:pt idx="1">
                  <c:v>Anti-TNF experienced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24.1</c:v>
                </c:pt>
                <c:pt idx="1">
                  <c:v>9.9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Adalimumab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 i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 i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Anti-TNF naïve</c:v>
                </c:pt>
                <c:pt idx="1">
                  <c:v>Anti-TNF experienced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36.700000000000003</c:v>
                </c:pt>
                <c:pt idx="1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663040"/>
        <c:axId val="277663432"/>
      </c:barChart>
      <c:catAx>
        <c:axId val="277663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smtClean="0"/>
                  <a:t>Week 52,</a:t>
                </a:r>
                <a:r>
                  <a:rPr lang="en-US" sz="1600" baseline="0" smtClean="0"/>
                  <a:t> response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8585561391496198"/>
              <c:y val="0.8493568808160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277663432"/>
        <c:crosses val="autoZero"/>
        <c:auto val="1"/>
        <c:lblAlgn val="ctr"/>
        <c:lblOffset val="100"/>
        <c:noMultiLvlLbl val="0"/>
      </c:catAx>
      <c:valAx>
        <c:axId val="2776634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aseline="0" smtClean="0"/>
                  <a:t>Patients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2.0407384522914799E-2"/>
              <c:y val="0.23985087091386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/>
            </a:pPr>
            <a:endParaRPr lang="en-US"/>
          </a:p>
        </c:txPr>
        <c:crossAx val="27766304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2428373052411799"/>
          <c:y val="0.92064900978286801"/>
          <c:w val="0.81163247462764199"/>
          <c:h val="7.67349857402988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Phase 3: Clinical </a:t>
            </a:r>
            <a:r>
              <a:rPr lang="en-US" sz="1800" dirty="0" smtClean="0"/>
              <a:t>Response, Clinical Remission and Mucosal</a:t>
            </a:r>
            <a:r>
              <a:rPr lang="en-US" sz="1800" baseline="0" dirty="0" smtClean="0"/>
              <a:t> Healing</a:t>
            </a:r>
            <a:r>
              <a:rPr lang="en-US" sz="1800" dirty="0" smtClean="0"/>
              <a:t> </a:t>
            </a:r>
            <a:r>
              <a:rPr lang="en-US" sz="1800" dirty="0"/>
              <a:t>at Week 6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40122447019201"/>
          <c:y val="8.5525344488189006E-2"/>
          <c:w val="0.82231220693753404"/>
          <c:h val="0.67107158498066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51.8*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55.0*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 (n=251)</c:v>
                </c:pt>
                <c:pt idx="1">
                  <c:v>200 mg → 100 mg (n=253)</c:v>
                </c:pt>
                <c:pt idx="2">
                  <c:v>400 mg → 200 mg (n=257)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30.3</c:v>
                </c:pt>
                <c:pt idx="1">
                  <c:v>51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Remission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18.7*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17.8*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 (n=251)</c:v>
                </c:pt>
                <c:pt idx="1">
                  <c:v>200 mg → 100 mg (n=253)</c:v>
                </c:pt>
                <c:pt idx="2">
                  <c:v>400 mg → 200 mg (n=257)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6.4</c:v>
                </c:pt>
                <c:pt idx="1">
                  <c:v>17.8</c:v>
                </c:pt>
                <c:pt idx="2">
                  <c:v>17.899999999999999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Mucosal Healing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 (n=251)</c:v>
                </c:pt>
                <c:pt idx="1">
                  <c:v>200 mg → 100 mg (n=253)</c:v>
                </c:pt>
                <c:pt idx="2">
                  <c:v>400 mg → 200 mg (n=257)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28.7</c:v>
                </c:pt>
                <c:pt idx="1">
                  <c:v>42.3</c:v>
                </c:pt>
                <c:pt idx="2">
                  <c:v>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axId val="277664216"/>
        <c:axId val="277664608"/>
      </c:barChart>
      <c:catAx>
        <c:axId val="27766421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/>
            </a:pPr>
            <a:endParaRPr lang="en-US"/>
          </a:p>
        </c:txPr>
        <c:crossAx val="277664608"/>
        <c:crosses val="autoZero"/>
        <c:auto val="1"/>
        <c:lblAlgn val="ctr"/>
        <c:lblOffset val="100"/>
        <c:noMultiLvlLbl val="0"/>
      </c:catAx>
      <c:valAx>
        <c:axId val="27766460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Patients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/>
            </a:pPr>
            <a:endParaRPr lang="en-US"/>
          </a:p>
        </c:txPr>
        <c:crossAx val="277664216"/>
        <c:crosses val="autoZero"/>
        <c:crossBetween val="between"/>
        <c:majorUnit val="20"/>
        <c:min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5493173686981302"/>
          <c:y val="0.88297632979760299"/>
          <c:w val="0.52853977550438103"/>
          <c:h val="7.5599672498998599E-2"/>
        </c:manualLayout>
      </c:layout>
      <c:overlay val="0"/>
      <c:txPr>
        <a:bodyPr/>
        <a:lstStyle/>
        <a:p>
          <a:pPr>
            <a:defRPr sz="1600" b="1" i="0"/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0122447019201"/>
          <c:y val="8.5525344488189006E-2"/>
          <c:w val="0.82231220693753404"/>
          <c:h val="0.67107158498066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Continuous Clinical Response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dirty="0" smtClean="0"/>
                      <a:t>47.0*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 smtClean="0"/>
                      <a:t>49.7</a:t>
                    </a:r>
                    <a:r>
                      <a:rPr lang="en-US" sz="1600" b="0" i="0" u="none" strike="noStrike" baseline="30000" dirty="0" smtClean="0">
                        <a:effectLst/>
                      </a:rPr>
                      <a:t>§</a:t>
                    </a:r>
                    <a:r>
                      <a:rPr lang="en-US" sz="1600" b="0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 (n=154)</c:v>
                </c:pt>
                <c:pt idx="1">
                  <c:v>50 mg (n=151)</c:v>
                </c:pt>
                <c:pt idx="2">
                  <c:v>100 mg (n=151)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31.2</c:v>
                </c:pt>
                <c:pt idx="1">
                  <c:v>47</c:v>
                </c:pt>
                <c:pt idx="2">
                  <c:v>49.7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Remission Wk 30 &amp; 50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dirty="0" smtClean="0"/>
                      <a:t>23.2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 smtClean="0"/>
                      <a:t>27.8</a:t>
                    </a:r>
                    <a:r>
                      <a:rPr lang="en-US" sz="1600" b="0" i="0" u="none" strike="noStrike" baseline="30000" dirty="0" smtClean="0">
                        <a:effectLst/>
                      </a:rPr>
                      <a:t>⌘</a:t>
                    </a:r>
                    <a:r>
                      <a:rPr lang="en-US" sz="1600" b="0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 (n=154)</c:v>
                </c:pt>
                <c:pt idx="1">
                  <c:v>50 mg (n=151)</c:v>
                </c:pt>
                <c:pt idx="2">
                  <c:v>100 mg (n=151)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15.6</c:v>
                </c:pt>
                <c:pt idx="1">
                  <c:v>23.2</c:v>
                </c:pt>
                <c:pt idx="2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axId val="277665392"/>
        <c:axId val="277665784"/>
      </c:barChart>
      <c:catAx>
        <c:axId val="27766539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/>
            </a:pPr>
            <a:endParaRPr lang="en-US"/>
          </a:p>
        </c:txPr>
        <c:crossAx val="277665784"/>
        <c:crosses val="autoZero"/>
        <c:auto val="1"/>
        <c:lblAlgn val="ctr"/>
        <c:lblOffset val="100"/>
        <c:noMultiLvlLbl val="0"/>
      </c:catAx>
      <c:valAx>
        <c:axId val="27766578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Patients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/>
            </a:pPr>
            <a:endParaRPr lang="en-US"/>
          </a:p>
        </c:txPr>
        <c:crossAx val="277665392"/>
        <c:crosses val="autoZero"/>
        <c:crossBetween val="between"/>
        <c:majorUnit val="20"/>
        <c:min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5343670039092298"/>
          <c:y val="0.108439510874336"/>
          <c:w val="0.52853977550438103"/>
          <c:h val="0.117023670202397"/>
        </c:manualLayout>
      </c:layout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91297427972"/>
          <c:y val="8.5525344488189006E-2"/>
          <c:w val="0.86716330130423702"/>
          <c:h val="0.73443736520807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Placebo
(n = 87)</c:v>
                </c:pt>
                <c:pt idx="1">
                  <c:v>Golimumab 50mg
(n = 78)</c:v>
                </c:pt>
                <c:pt idx="2">
                  <c:v>Golimumab 100mg
(n = 82)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28.2</c:v>
                </c:pt>
                <c:pt idx="2">
                  <c:v>23.2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5694424"/>
        <c:axId val="275694816"/>
      </c:barChart>
      <c:catAx>
        <c:axId val="27569442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>
                <a:solidFill>
                  <a:schemeClr val="tx1"/>
                </a:solidFill>
              </a:defRPr>
            </a:pPr>
            <a:endParaRPr lang="en-US"/>
          </a:p>
        </c:txPr>
        <c:crossAx val="275694816"/>
        <c:crosses val="autoZero"/>
        <c:auto val="1"/>
        <c:lblAlgn val="ctr"/>
        <c:lblOffset val="100"/>
        <c:noMultiLvlLbl val="0"/>
      </c:catAx>
      <c:valAx>
        <c:axId val="27569481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>
                <a:solidFill>
                  <a:schemeClr val="tx1"/>
                </a:solidFill>
              </a:defRPr>
            </a:pPr>
            <a:endParaRPr lang="en-US"/>
          </a:p>
        </c:txPr>
        <c:crossAx val="275694424"/>
        <c:crosses val="autoZero"/>
        <c:crossBetween val="between"/>
        <c:majorUnit val="20"/>
        <c:minorUnit val="2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smtClean="0">
                <a:solidFill>
                  <a:schemeClr val="tx1"/>
                </a:solidFill>
              </a:rPr>
              <a:t>Multivariate Analysis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3"/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275695600"/>
        <c:axId val="275695992"/>
      </c:stockChart>
      <c:dateAx>
        <c:axId val="27569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5695992"/>
        <c:crosses val="autoZero"/>
        <c:auto val="0"/>
        <c:lblOffset val="100"/>
        <c:baseTimeUnit val="days"/>
      </c:dateAx>
      <c:valAx>
        <c:axId val="275695992"/>
        <c:scaling>
          <c:orientation val="minMax"/>
          <c:max val="4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smtClean="0">
                    <a:solidFill>
                      <a:schemeClr val="tx1"/>
                    </a:solidFill>
                  </a:rPr>
                  <a:t>Adjusted</a:t>
                </a:r>
                <a:r>
                  <a:rPr lang="en-US" sz="1600" baseline="0" smtClean="0">
                    <a:solidFill>
                      <a:schemeClr val="tx1"/>
                    </a:solidFill>
                  </a:rPr>
                  <a:t> Odds Ratio</a:t>
                </a:r>
                <a:endParaRPr lang="en-US" sz="1600" baseline="0" dirty="0" smtClean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04594695554725E-2"/>
              <c:y val="0.2370176354080479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7569560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(N=149)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Response</c:v>
                </c:pt>
                <c:pt idx="1">
                  <c:v>Clinical Remission</c:v>
                </c:pt>
                <c:pt idx="2">
                  <c:v>Mucosal Healing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25.5</c:v>
                </c:pt>
                <c:pt idx="1">
                  <c:v>5.4</c:v>
                </c:pt>
                <c:pt idx="2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Vedolizumab (N=22)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Response</c:v>
                </c:pt>
                <c:pt idx="1">
                  <c:v>Clinical Remission</c:v>
                </c:pt>
                <c:pt idx="2">
                  <c:v>Mucosal Healing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47.1</c:v>
                </c:pt>
                <c:pt idx="1">
                  <c:v>16.899999999999999</c:v>
                </c:pt>
                <c:pt idx="2">
                  <c:v>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696776"/>
        <c:axId val="275697168"/>
      </c:barChart>
      <c:catAx>
        <c:axId val="275696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697168"/>
        <c:crosses val="autoZero"/>
        <c:auto val="1"/>
        <c:lblAlgn val="ctr"/>
        <c:lblOffset val="100"/>
        <c:noMultiLvlLbl val="0"/>
      </c:catAx>
      <c:valAx>
        <c:axId val="27569716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275696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5342421564"/>
          <c:y val="3.69482800329873E-2"/>
          <c:w val="0.84272920664816697"/>
          <c:h val="0.8755309418034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Clinical Response</c:v>
                </c:pt>
                <c:pt idx="1">
                  <c:v>Clinical Remission</c:v>
                </c:pt>
                <c:pt idx="2">
                  <c:v>Clinical Response</c:v>
                </c:pt>
                <c:pt idx="3">
                  <c:v>Clinical Remission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20.6</c:v>
                </c:pt>
                <c:pt idx="1">
                  <c:v>3.2</c:v>
                </c:pt>
                <c:pt idx="2">
                  <c:v>26.3</c:v>
                </c:pt>
                <c:pt idx="3">
                  <c:v>6.6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Vedolizumab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Clinical Response</c:v>
                </c:pt>
                <c:pt idx="1">
                  <c:v>Clinical Remission</c:v>
                </c:pt>
                <c:pt idx="2">
                  <c:v>Clinical Response</c:v>
                </c:pt>
                <c:pt idx="3">
                  <c:v>Clinical Remission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</c:v>
                </c:pt>
                <c:pt idx="1">
                  <c:v>9.8000000000000007</c:v>
                </c:pt>
                <c:pt idx="2">
                  <c:v>53.1</c:v>
                </c:pt>
                <c:pt idx="3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5698736"/>
        <c:axId val="275699128"/>
      </c:barChart>
      <c:catAx>
        <c:axId val="27569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 cap="rnd"/>
        </c:spPr>
        <c:txPr>
          <a:bodyPr/>
          <a:lstStyle/>
          <a:p>
            <a:pPr>
              <a:defRPr sz="1200"/>
            </a:pPr>
            <a:endParaRPr lang="en-US"/>
          </a:p>
        </c:txPr>
        <c:crossAx val="275699128"/>
        <c:crosses val="autoZero"/>
        <c:auto val="1"/>
        <c:lblAlgn val="ctr"/>
        <c:lblOffset val="75"/>
        <c:noMultiLvlLbl val="0"/>
      </c:catAx>
      <c:valAx>
        <c:axId val="275699128"/>
        <c:scaling>
          <c:orientation val="minMax"/>
          <c:max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 of Patients</a:t>
                </a:r>
              </a:p>
            </c:rich>
          </c:tx>
          <c:layout>
            <c:manualLayout>
              <c:xMode val="edge"/>
              <c:yMode val="edge"/>
              <c:x val="2.3721888022311201E-2"/>
              <c:y val="0.3462766504563509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2700" cap="rnd"/>
        </c:spPr>
        <c:txPr>
          <a:bodyPr/>
          <a:lstStyle/>
          <a:p>
            <a:pPr>
              <a:defRPr sz="1200"/>
            </a:pPr>
            <a:endParaRPr lang="en-US"/>
          </a:p>
        </c:txPr>
        <c:crossAx val="275698736"/>
        <c:crosses val="autoZero"/>
        <c:crossBetween val="between"/>
        <c:majorUnit val="10"/>
        <c:minorUnit val="0.2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0.09748</cdr:x>
      <cdr:y>0.77898</cdr:y>
    </cdr:from>
    <cdr:to>
      <cdr:x>0.93196</cdr:x>
      <cdr:y>0.77898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28529" y="2701962"/>
          <a:ext cx="709264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0.53879</cdr:x>
      <cdr:y>0.03672</cdr:y>
    </cdr:from>
    <cdr:to>
      <cdr:x>0.53879</cdr:x>
      <cdr:y>0.9123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425680" y="102104"/>
          <a:ext cx="0" cy="243459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9745-A1F1-864A-BBCA-2F257137FEF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FFFF-608F-4846-8C63-397EC832E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C675-C5A7-E043-BC8B-D0001AE3BA7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A2203-5F3D-EA47-80D1-4CB51F5E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D82615-01A7-844F-BB3A-A11CE8CE30B5}" type="slidenum">
              <a:rPr lang="en-US" sz="1200" b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B57FE5-D2C9-ED4E-850C-2D2B41F53867}" type="slidenum">
              <a:rPr lang="en-US" sz="1200" b="0">
                <a:solidFill>
                  <a:prstClr val="black"/>
                </a:solidFill>
              </a:rPr>
              <a:pPr/>
              <a:t>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1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0F5-7E92-4B12-A679-74371B0AC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0F5-7E92-4B12-A679-74371B0AC3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0F5-7E92-4B12-A679-74371B0AC3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0F5-7E92-4B12-A679-74371B0AC3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 typeface="Arial" panose="020B0604020202020204" pitchFamily="34" charset="0"/>
              <a:buChar char="•"/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D0F5-7E92-4B12-A679-74371B0AC3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7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Calibri" pitchFamily="-10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5877635" indent="-35445193" defTabSz="91443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3244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8648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2973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72976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7148386D-EEB9-4BD4-B9A1-FB23ED78CF98}" type="slidenum">
              <a:rPr 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7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9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4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4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19125"/>
            <a:ext cx="8337550" cy="493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6575" y="1628775"/>
            <a:ext cx="8045450" cy="2008188"/>
          </a:xfrm>
        </p:spPr>
        <p:txBody>
          <a:bodyPr/>
          <a:lstStyle/>
          <a:p>
            <a:pPr lvl="0"/>
            <a:endParaRPr lang="en-US" noProof="0">
              <a:sym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04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56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72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7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72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93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07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01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63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50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1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5588" y="238125"/>
            <a:ext cx="86328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588" y="1690688"/>
            <a:ext cx="4240212" cy="212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90688"/>
            <a:ext cx="4240213" cy="212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5588" y="3968750"/>
            <a:ext cx="4240212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8750"/>
            <a:ext cx="4240213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8474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238125"/>
            <a:ext cx="86328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5588" y="1690688"/>
            <a:ext cx="8632825" cy="212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88" y="3968750"/>
            <a:ext cx="8632825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4827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9D6B7-23EA-F541-B18F-B1271CB9A89C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8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CBC52-61B3-B947-A154-91A2CF48F47B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8834A-F3E8-0D46-AC37-B407FC4A8C13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9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D7605D-0299-DA4F-8258-1AE476489E34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713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E9EBA-CCF0-234D-8DD7-AEB433CBD3E9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0151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047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569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727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6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720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936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1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011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639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50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10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16 pt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572000"/>
          </a:xfrm>
        </p:spPr>
        <p:txBody>
          <a:bodyPr/>
          <a:lstStyle>
            <a:lvl1pPr marL="169863" indent="-169863">
              <a:spcBef>
                <a:spcPts val="700"/>
              </a:spcBef>
              <a:defRPr sz="1600"/>
            </a:lvl1pPr>
            <a:lvl2pPr marL="457200" indent="-227013">
              <a:spcBef>
                <a:spcPts val="300"/>
              </a:spcBef>
              <a:defRPr sz="1500"/>
            </a:lvl2pPr>
            <a:lvl3pPr marL="685800" indent="-177800">
              <a:spcBef>
                <a:spcPts val="200"/>
              </a:spcBef>
              <a:defRPr sz="1400"/>
            </a:lvl3pPr>
            <a:lvl4pPr marL="973138" indent="-228600">
              <a:spcBef>
                <a:spcPts val="200"/>
              </a:spcBef>
              <a:defRPr sz="1300"/>
            </a:lvl4pPr>
            <a:lvl5pPr marL="1312863" indent="-228600"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19125"/>
            <a:ext cx="8337550" cy="493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6575" y="1628775"/>
            <a:ext cx="8045450" cy="2008188"/>
          </a:xfrm>
        </p:spPr>
        <p:txBody>
          <a:bodyPr/>
          <a:lstStyle/>
          <a:p>
            <a:pPr lvl="0"/>
            <a:endParaRPr lang="en-US" noProof="0">
              <a:sym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64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5588" y="238125"/>
            <a:ext cx="86328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5588" y="1690688"/>
            <a:ext cx="4240212" cy="212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90688"/>
            <a:ext cx="4240213" cy="212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5588" y="3968750"/>
            <a:ext cx="4240212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8750"/>
            <a:ext cx="4240213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8474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6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238125"/>
            <a:ext cx="86328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5588" y="1690688"/>
            <a:ext cx="8632825" cy="212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88" y="3968750"/>
            <a:ext cx="8632825" cy="212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4827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73CE-2616-8642-B8FE-33B21F04813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824F-C3C3-DD48-BEE0-D58F78D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7" r:id="rId12"/>
    <p:sldLayoutId id="214748367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D63523-73D7-614F-B62C-31315533CF7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2/24/2015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pptback-0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D233-62CC-1346-A828-155506D4C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8BEF-0AA6-2A47-8B5B-3FDBCB03A3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9" y="1202481"/>
            <a:ext cx="6951134" cy="214863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Should we change how we position biologics in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ulcerative colitis?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9" y="3248542"/>
            <a:ext cx="4681000" cy="17919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Bruce E. Sands, MD, MS</a:t>
            </a:r>
          </a:p>
          <a:p>
            <a:r>
              <a:rPr lang="en-US" sz="2000" dirty="0" smtClean="0">
                <a:latin typeface="Calibri"/>
                <a:cs typeface="Calibri"/>
              </a:rPr>
              <a:t>Chief of the Dr. Henry D. Janowitz Division of Gastroenterology</a:t>
            </a:r>
          </a:p>
          <a:p>
            <a:r>
              <a:rPr lang="en-US" sz="2000" dirty="0" smtClean="0">
                <a:latin typeface="Calibri"/>
                <a:cs typeface="Calibri"/>
              </a:rPr>
              <a:t>Dr. Burrill B. Crohn Professor of Medicine</a:t>
            </a:r>
          </a:p>
          <a:p>
            <a:r>
              <a:rPr lang="en-US" sz="2000" dirty="0" smtClean="0">
                <a:latin typeface="Calibri"/>
                <a:cs typeface="Calibri"/>
              </a:rPr>
              <a:t>Icahn School of Medicine at Mount Sinai</a:t>
            </a:r>
          </a:p>
          <a:p>
            <a:r>
              <a:rPr lang="en-US" sz="2000" dirty="0" smtClean="0">
                <a:latin typeface="Calibri"/>
                <a:cs typeface="Calibri"/>
              </a:rPr>
              <a:t>New York, NY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Adalimumab</a:t>
            </a:r>
            <a:r>
              <a:rPr lang="en-US" sz="3600" b="1" dirty="0" smtClean="0"/>
              <a:t> in UC: ULTRA2 </a:t>
            </a:r>
            <a:br>
              <a:rPr lang="en-US" sz="3600" b="1" dirty="0" smtClean="0"/>
            </a:br>
            <a:r>
              <a:rPr lang="en-US" sz="3600" b="1" dirty="0" smtClean="0"/>
              <a:t>Baseline Characteristics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00540"/>
              </p:ext>
            </p:extLst>
          </p:nvPr>
        </p:nvGraphicFramePr>
        <p:xfrm>
          <a:off x="457200" y="15240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/>
                <a:gridCol w="17653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Placebo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(n=246)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Adalimumab</a:t>
                      </a:r>
                      <a:r>
                        <a:rPr lang="en-US" dirty="0" smtClean="0"/>
                        <a:t> (n=245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(n=494)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Disease</a:t>
                      </a:r>
                      <a:r>
                        <a:rPr lang="en-US" b="1" baseline="0" dirty="0" smtClean="0"/>
                        <a:t> Location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Pan-ulcerative colitis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Descending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CRP</a:t>
                      </a:r>
                      <a:r>
                        <a:rPr lang="en-US" b="1" baseline="0" dirty="0" smtClean="0"/>
                        <a:t> above ULN (4.94 mg/L)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Mayo Score, mean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Concomitant</a:t>
                      </a:r>
                      <a:r>
                        <a:rPr lang="en-US" b="1" baseline="0" dirty="0" smtClean="0"/>
                        <a:t> Med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Corticosteroid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177800"/>
                      <a:r>
                        <a:rPr lang="en-US" dirty="0" smtClean="0"/>
                        <a:t>6MP/AZA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177800"/>
                      <a:r>
                        <a:rPr lang="en-US" dirty="0" smtClean="0"/>
                        <a:t>6MP/AZA</a:t>
                      </a:r>
                      <a:r>
                        <a:rPr lang="en-US" baseline="0" dirty="0" smtClean="0"/>
                        <a:t> + 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Prior Anti-TNF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654427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400" b="1" dirty="0" err="1" smtClean="0"/>
              <a:t>Sandborn</a:t>
            </a:r>
            <a:r>
              <a:rPr lang="da-DK" sz="1400" b="1" dirty="0" smtClean="0"/>
              <a:t> </a:t>
            </a:r>
            <a:r>
              <a:rPr lang="da-DK" sz="1400" b="1" dirty="0"/>
              <a:t>WJ et al. </a:t>
            </a:r>
            <a:r>
              <a:rPr lang="da-DK" sz="1400" b="1" i="1" dirty="0" err="1"/>
              <a:t>Gastroenterology</a:t>
            </a:r>
            <a:r>
              <a:rPr lang="da-DK" sz="1400" b="1" i="1" dirty="0"/>
              <a:t>. </a:t>
            </a:r>
            <a:r>
              <a:rPr lang="da-DK" sz="1400" b="1" dirty="0"/>
              <a:t>2012;142:257-265.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146800"/>
            <a:ext cx="822960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08433933"/>
              </p:ext>
            </p:extLst>
          </p:nvPr>
        </p:nvGraphicFramePr>
        <p:xfrm>
          <a:off x="328367" y="1783908"/>
          <a:ext cx="8494776" cy="429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b="1" dirty="0"/>
              <a:t>Adalimumab in </a:t>
            </a:r>
            <a:r>
              <a:rPr lang="en-IN" sz="3600" b="1" dirty="0" smtClean="0"/>
              <a:t>UC: </a:t>
            </a:r>
            <a:br>
              <a:rPr lang="en-IN" sz="3600" b="1" dirty="0" smtClean="0"/>
            </a:br>
            <a:r>
              <a:rPr lang="en-IN" sz="3600" b="1" dirty="0" smtClean="0"/>
              <a:t>ULTRA 2 Week 8 and 52 Results </a:t>
            </a:r>
            <a:br>
              <a:rPr lang="en-IN" sz="3600" b="1" dirty="0" smtClean="0"/>
            </a:br>
            <a:endParaRPr lang="en-IN" sz="3600" b="1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40239" y="3672602"/>
            <a:ext cx="1333080" cy="369332"/>
          </a:xfrm>
          <a:prstGeom prst="rect">
            <a:avLst/>
          </a:prstGeom>
          <a:ln w="9525"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altLang="en-US" b="1" dirty="0" smtClean="0"/>
              <a:t>Patients (%)</a:t>
            </a:r>
            <a:endParaRPr lang="en-US" alt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348533" y="3758446"/>
            <a:ext cx="67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 =.02</a:t>
            </a:r>
            <a:endParaRPr lang="en-US" sz="1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2125451" y="2202967"/>
            <a:ext cx="695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</a:t>
            </a:r>
            <a:r>
              <a:rPr lang="en-US" altLang="en-US" sz="1400" b="1" dirty="0" smtClean="0"/>
              <a:t>&lt;.001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790472" y="2574012"/>
            <a:ext cx="645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 </a:t>
            </a:r>
            <a:r>
              <a:rPr lang="en-US" altLang="en-US" sz="1400" b="1" dirty="0" smtClean="0"/>
              <a:t>=.03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3983873" y="3671276"/>
            <a:ext cx="746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 </a:t>
            </a:r>
            <a:r>
              <a:rPr lang="en-US" altLang="en-US" sz="1400" b="1" dirty="0" smtClean="0"/>
              <a:t>=.004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4659528" y="3068683"/>
            <a:ext cx="6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</a:t>
            </a:r>
            <a:r>
              <a:rPr lang="en-US" altLang="en-US" sz="1400" b="1" dirty="0" smtClean="0"/>
              <a:t>&lt;.01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5373313" y="3299742"/>
            <a:ext cx="6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</a:t>
            </a:r>
            <a:r>
              <a:rPr lang="en-US" altLang="en-US" sz="1400" b="1" dirty="0" smtClean="0"/>
              <a:t>&lt;.01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6727284" y="4084892"/>
            <a:ext cx="6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</a:t>
            </a:r>
            <a:r>
              <a:rPr lang="en-US" altLang="en-US" sz="1400" b="1" dirty="0" smtClean="0"/>
              <a:t>&lt;.05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8056796" y="3528972"/>
            <a:ext cx="60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</a:t>
            </a:r>
            <a:r>
              <a:rPr lang="en-US" altLang="en-US" sz="1400" b="1" dirty="0" smtClean="0"/>
              <a:t>&lt;.01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7356658" y="3299741"/>
            <a:ext cx="695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smtClean="0"/>
              <a:t>P</a:t>
            </a:r>
            <a:r>
              <a:rPr lang="en-US" altLang="en-US" sz="1400" b="1" dirty="0" smtClean="0"/>
              <a:t>&lt;.001</a:t>
            </a:r>
            <a:endParaRPr lang="en-US" sz="1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22431" y="1810850"/>
            <a:ext cx="0" cy="339056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33881" y="1810849"/>
            <a:ext cx="0" cy="338484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037397" y="1810850"/>
            <a:ext cx="826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/>
              <a:t>Week 8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4651204" y="1810850"/>
            <a:ext cx="930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smtClean="0"/>
              <a:t>Week 52</a:t>
            </a:r>
            <a:endParaRPr lang="en-US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7126538" y="1810850"/>
            <a:ext cx="1448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smtClean="0"/>
              <a:t>Week 8 and 52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322264" y="6407213"/>
            <a:ext cx="8442021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/>
            <a:r>
              <a:rPr lang="da-DK" sz="1400" b="1" dirty="0" err="1" smtClean="0"/>
              <a:t>Sandborn</a:t>
            </a:r>
            <a:r>
              <a:rPr lang="da-DK" sz="1400" b="1" dirty="0" smtClean="0"/>
              <a:t> WJ et al. </a:t>
            </a:r>
            <a:r>
              <a:rPr lang="da-DK" sz="1400" b="1" i="1" dirty="0" smtClean="0"/>
              <a:t>Gastroenterology. </a:t>
            </a:r>
            <a:r>
              <a:rPr lang="da-DK" sz="1400" b="1" dirty="0" smtClean="0"/>
              <a:t>2012;142:257-265</a:t>
            </a:r>
            <a:r>
              <a:rPr lang="da-DK" sz="14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241" y="63697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b="1" dirty="0"/>
              <a:t>MH = </a:t>
            </a:r>
            <a:r>
              <a:rPr lang="da-DK" sz="1400" b="1" dirty="0" err="1"/>
              <a:t>Mucosal</a:t>
            </a:r>
            <a:r>
              <a:rPr lang="da-DK" sz="1400" b="1" dirty="0"/>
              <a:t> </a:t>
            </a:r>
            <a:r>
              <a:rPr lang="da-DK" sz="1400" b="1" dirty="0" smtClean="0"/>
              <a:t>Healing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19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12143260"/>
              </p:ext>
            </p:extLst>
          </p:nvPr>
        </p:nvGraphicFramePr>
        <p:xfrm>
          <a:off x="322264" y="1612900"/>
          <a:ext cx="4219257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02797931"/>
              </p:ext>
            </p:extLst>
          </p:nvPr>
        </p:nvGraphicFramePr>
        <p:xfrm>
          <a:off x="4602482" y="1612900"/>
          <a:ext cx="4219257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Adalimumab</a:t>
            </a:r>
            <a:r>
              <a:rPr lang="en-US" sz="3600" b="1" dirty="0" smtClean="0"/>
              <a:t> in UC: ULTRA 2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Results By Prior Infliximab Exposure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3075" y="2773154"/>
            <a:ext cx="76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</a:t>
            </a:r>
            <a:r>
              <a:rPr lang="en-US" sz="1600" b="1" dirty="0" smtClean="0"/>
              <a:t>=.019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52949" y="3106731"/>
            <a:ext cx="76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P</a:t>
            </a:r>
            <a:r>
              <a:rPr lang="en-US" sz="1600" b="1" dirty="0" smtClean="0"/>
              <a:t>=.038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576264" y="6514935"/>
            <a:ext cx="8442021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algn="r"/>
            <a:r>
              <a:rPr lang="en-US" sz="1400" b="1" dirty="0" err="1" smtClean="0">
                <a:solidFill>
                  <a:prstClr val="black"/>
                </a:solidFill>
              </a:rPr>
              <a:t>Sandborn</a:t>
            </a:r>
            <a:r>
              <a:rPr lang="en-US" sz="1400" b="1" dirty="0" smtClean="0">
                <a:solidFill>
                  <a:prstClr val="black"/>
                </a:solidFill>
              </a:rPr>
              <a:t> WJ et al. </a:t>
            </a:r>
            <a:r>
              <a:rPr lang="en-US" sz="1400" b="1" i="1" dirty="0" smtClean="0">
                <a:solidFill>
                  <a:prstClr val="black"/>
                </a:solidFill>
              </a:rPr>
              <a:t>Gastroenterology</a:t>
            </a:r>
            <a:r>
              <a:rPr lang="en-US" sz="1400" b="1" dirty="0" smtClean="0">
                <a:solidFill>
                  <a:prstClr val="black"/>
                </a:solidFill>
              </a:rPr>
              <a:t>. 2014;142:257-265</a:t>
            </a:r>
            <a:r>
              <a:rPr lang="en-US" sz="1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10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>
          <a:xfrm>
            <a:off x="1879603" y="3615262"/>
            <a:ext cx="6358467" cy="1540934"/>
          </a:xfrm>
          <a:custGeom>
            <a:avLst/>
            <a:gdLst>
              <a:gd name="connsiteX0" fmla="*/ 0 w 6358467"/>
              <a:gd name="connsiteY0" fmla="*/ 1540934 h 1540934"/>
              <a:gd name="connsiteX1" fmla="*/ 846667 w 6358467"/>
              <a:gd name="connsiteY1" fmla="*/ 1049867 h 1540934"/>
              <a:gd name="connsiteX2" fmla="*/ 1591733 w 6358467"/>
              <a:gd name="connsiteY2" fmla="*/ 516467 h 1540934"/>
              <a:gd name="connsiteX3" fmla="*/ 2396067 w 6358467"/>
              <a:gd name="connsiteY3" fmla="*/ 245534 h 1540934"/>
              <a:gd name="connsiteX4" fmla="*/ 3149600 w 6358467"/>
              <a:gd name="connsiteY4" fmla="*/ 0 h 1540934"/>
              <a:gd name="connsiteX5" fmla="*/ 3979333 w 6358467"/>
              <a:gd name="connsiteY5" fmla="*/ 59267 h 1540934"/>
              <a:gd name="connsiteX6" fmla="*/ 4741333 w 6358467"/>
              <a:gd name="connsiteY6" fmla="*/ 194734 h 1540934"/>
              <a:gd name="connsiteX7" fmla="*/ 5545667 w 6358467"/>
              <a:gd name="connsiteY7" fmla="*/ 25400 h 1540934"/>
              <a:gd name="connsiteX8" fmla="*/ 6358467 w 6358467"/>
              <a:gd name="connsiteY8" fmla="*/ 211667 h 1540934"/>
              <a:gd name="connsiteX9" fmla="*/ 6358467 w 6358467"/>
              <a:gd name="connsiteY9" fmla="*/ 211667 h 154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8467" h="1540934">
                <a:moveTo>
                  <a:pt x="0" y="1540934"/>
                </a:moveTo>
                <a:lnTo>
                  <a:pt x="846667" y="1049867"/>
                </a:lnTo>
                <a:lnTo>
                  <a:pt x="1591733" y="516467"/>
                </a:lnTo>
                <a:lnTo>
                  <a:pt x="2396067" y="245534"/>
                </a:lnTo>
                <a:lnTo>
                  <a:pt x="3149600" y="0"/>
                </a:lnTo>
                <a:lnTo>
                  <a:pt x="3979333" y="59267"/>
                </a:lnTo>
                <a:lnTo>
                  <a:pt x="4741333" y="194734"/>
                </a:lnTo>
                <a:lnTo>
                  <a:pt x="5545667" y="25400"/>
                </a:lnTo>
                <a:lnTo>
                  <a:pt x="6358467" y="211667"/>
                </a:lnTo>
                <a:lnTo>
                  <a:pt x="6358467" y="211667"/>
                </a:lnTo>
              </a:path>
            </a:pathLst>
          </a:cu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896536" y="2768596"/>
            <a:ext cx="6307667" cy="2599266"/>
          </a:xfrm>
          <a:custGeom>
            <a:avLst/>
            <a:gdLst>
              <a:gd name="connsiteX0" fmla="*/ 0 w 6307667"/>
              <a:gd name="connsiteY0" fmla="*/ 2599266 h 2599266"/>
              <a:gd name="connsiteX1" fmla="*/ 821267 w 6307667"/>
              <a:gd name="connsiteY1" fmla="*/ 1879600 h 2599266"/>
              <a:gd name="connsiteX2" fmla="*/ 1583267 w 6307667"/>
              <a:gd name="connsiteY2" fmla="*/ 448733 h 2599266"/>
              <a:gd name="connsiteX3" fmla="*/ 2353734 w 6307667"/>
              <a:gd name="connsiteY3" fmla="*/ 169333 h 2599266"/>
              <a:gd name="connsiteX4" fmla="*/ 3149600 w 6307667"/>
              <a:gd name="connsiteY4" fmla="*/ 262466 h 2599266"/>
              <a:gd name="connsiteX5" fmla="*/ 3945467 w 6307667"/>
              <a:gd name="connsiteY5" fmla="*/ 0 h 2599266"/>
              <a:gd name="connsiteX6" fmla="*/ 4749800 w 6307667"/>
              <a:gd name="connsiteY6" fmla="*/ 0 h 2599266"/>
              <a:gd name="connsiteX7" fmla="*/ 5537200 w 6307667"/>
              <a:gd name="connsiteY7" fmla="*/ 8466 h 2599266"/>
              <a:gd name="connsiteX8" fmla="*/ 6307667 w 6307667"/>
              <a:gd name="connsiteY8" fmla="*/ 203200 h 259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7667" h="2599266">
                <a:moveTo>
                  <a:pt x="0" y="2599266"/>
                </a:moveTo>
                <a:lnTo>
                  <a:pt x="821267" y="1879600"/>
                </a:lnTo>
                <a:lnTo>
                  <a:pt x="1583267" y="448733"/>
                </a:lnTo>
                <a:lnTo>
                  <a:pt x="2353734" y="169333"/>
                </a:lnTo>
                <a:lnTo>
                  <a:pt x="3149600" y="262466"/>
                </a:lnTo>
                <a:lnTo>
                  <a:pt x="3945467" y="0"/>
                </a:lnTo>
                <a:lnTo>
                  <a:pt x="4749800" y="0"/>
                </a:lnTo>
                <a:lnTo>
                  <a:pt x="5537200" y="8466"/>
                </a:lnTo>
                <a:lnTo>
                  <a:pt x="6307667" y="203200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Adalimumab</a:t>
            </a:r>
            <a:r>
              <a:rPr lang="en-US" sz="3600" b="1" dirty="0" smtClean="0"/>
              <a:t> in UC: ULTRA 2 Discontinuation of Corticosteroids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829310" y="5293562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6063" y="4591452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020" y="3168108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88959" y="2862013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3508" y="2948810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0512" y="2698470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6848" y="2692326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8364" y="2709613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145" y="2906029"/>
            <a:ext cx="137160" cy="137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26280" y="5084995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06588" y="4058693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56063" y="4608384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04048" y="3791433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63508" y="3542366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0330" y="3602479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56221" y="3749067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62612" y="3567160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166253" y="3739639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98603" y="2112335"/>
            <a:ext cx="8467" cy="342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90136" y="5537196"/>
            <a:ext cx="704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92598" y="536214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9691" y="553296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0528" y="553296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99099" y="553296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16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87355" y="5549899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0527" y="553296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26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66402" y="553296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32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51732" y="553296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38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0670" y="553296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44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34182" y="5532965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52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52580" y="576455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Week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98473" y="498455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8623" y="4591452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98623" y="4219104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98623" y="383964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98623" y="347199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98623" y="270961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35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8623" y="3090357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98623" y="2327674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41161" y="2974609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22201" y="2647738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13930" y="2509786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89677" y="2479680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84982" y="2704362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893727" y="2147688"/>
            <a:ext cx="1721824" cy="579847"/>
            <a:chOff x="6703878" y="2235896"/>
            <a:chExt cx="1721824" cy="57984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03878" y="2407226"/>
              <a:ext cx="324857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08618" y="2648234"/>
              <a:ext cx="324857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794650" y="2573304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797825" y="2338646"/>
              <a:ext cx="137160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01251" y="2235896"/>
              <a:ext cx="971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Arial"/>
                  <a:cs typeface="Arial"/>
                </a:rPr>
                <a:t>Placebo</a:t>
              </a:r>
              <a:endParaRPr lang="en-US" sz="16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09729" y="2477189"/>
              <a:ext cx="1415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Adalimumab</a:t>
              </a:r>
              <a:endParaRPr lang="en-US" sz="16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-1188133" y="3309383"/>
            <a:ext cx="41189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Patients who discontinue corticosteroids (%)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98623" y="200777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45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01943" y="5995390"/>
            <a:ext cx="764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*P &lt; 0.05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77048" y="6581047"/>
            <a:ext cx="336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prstClr val="black"/>
                </a:solidFill>
                <a:latin typeface="Calibri"/>
              </a:rPr>
              <a:t>Sandborn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 WJ. Gastroenterology 2012;142:257-65.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Adalimumab</a:t>
            </a:r>
            <a:r>
              <a:rPr lang="en-US" sz="3600" b="1" dirty="0" smtClean="0"/>
              <a:t> in UC: ULTRA2 </a:t>
            </a:r>
            <a:br>
              <a:rPr lang="en-US" sz="3600" b="1" dirty="0" smtClean="0"/>
            </a:br>
            <a:r>
              <a:rPr lang="en-US" sz="3600" b="1" dirty="0" smtClean="0"/>
              <a:t>Subgroup Analyses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Odds ratios favor </a:t>
            </a:r>
            <a:r>
              <a:rPr lang="en-US" dirty="0" err="1" smtClean="0"/>
              <a:t>adalimumab</a:t>
            </a:r>
            <a:r>
              <a:rPr lang="en-US" dirty="0" smtClean="0"/>
              <a:t> for </a:t>
            </a:r>
            <a:r>
              <a:rPr lang="en-US" dirty="0"/>
              <a:t>clinical </a:t>
            </a:r>
            <a:r>
              <a:rPr lang="en-US" dirty="0" smtClean="0"/>
              <a:t>remission at week 8 and week 52 regardless of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Prior anti-TNF use</a:t>
            </a:r>
          </a:p>
          <a:p>
            <a:pPr lvl="1"/>
            <a:r>
              <a:rPr lang="en-US" dirty="0" smtClean="0"/>
              <a:t>Baseline CRP</a:t>
            </a:r>
          </a:p>
          <a:p>
            <a:pPr lvl="1"/>
            <a:r>
              <a:rPr lang="en-US" dirty="0" smtClean="0"/>
              <a:t>Baseline Mayo Score</a:t>
            </a:r>
          </a:p>
          <a:p>
            <a:pPr lvl="1"/>
            <a:r>
              <a:rPr lang="en-US" dirty="0" smtClean="0"/>
              <a:t>Disease extent</a:t>
            </a:r>
          </a:p>
          <a:p>
            <a:pPr lvl="1"/>
            <a:r>
              <a:rPr lang="en-US" dirty="0" smtClean="0"/>
              <a:t>Disease duration</a:t>
            </a:r>
          </a:p>
          <a:p>
            <a:pPr lvl="1"/>
            <a:r>
              <a:rPr lang="en-US" dirty="0" smtClean="0"/>
              <a:t>Endoscopy score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7048" y="6581047"/>
            <a:ext cx="336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prstClr val="black"/>
                </a:solidFill>
                <a:latin typeface="Calibri"/>
              </a:rPr>
              <a:t>Sandborn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 WJ. Gastroenterology 2012;142:257-65.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2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PURSUIT: </a:t>
            </a:r>
            <a:r>
              <a:rPr lang="en-US" sz="3600" b="1" dirty="0" err="1" smtClean="0"/>
              <a:t>Golimumab</a:t>
            </a:r>
            <a:r>
              <a:rPr lang="en-US" sz="3600" b="1" dirty="0" smtClean="0"/>
              <a:t> for the Induction of Moderate to Severe UC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627064" y="6585012"/>
            <a:ext cx="8442021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a-DK" sz="1400" b="1" dirty="0" err="1" smtClean="0">
                <a:solidFill>
                  <a:srgbClr val="003300"/>
                </a:solidFill>
                <a:cs typeface="Arial" pitchFamily="34" charset="0"/>
              </a:rPr>
              <a:t>Sandborn</a:t>
            </a:r>
            <a:r>
              <a:rPr lang="da-DK" sz="1400" b="1" dirty="0" smtClean="0">
                <a:solidFill>
                  <a:srgbClr val="003300"/>
                </a:solidFill>
                <a:cs typeface="Arial" pitchFamily="34" charset="0"/>
              </a:rPr>
              <a:t> WJ, et al. </a:t>
            </a:r>
            <a:r>
              <a:rPr lang="da-DK" sz="1400" b="1" i="1" dirty="0" err="1" smtClean="0">
                <a:solidFill>
                  <a:srgbClr val="003300"/>
                </a:solidFill>
                <a:cs typeface="Arial" pitchFamily="34" charset="0"/>
              </a:rPr>
              <a:t>Gastroenterology</a:t>
            </a:r>
            <a:r>
              <a:rPr lang="da-DK" sz="1400" b="1" i="1" dirty="0" smtClean="0">
                <a:solidFill>
                  <a:srgbClr val="003300"/>
                </a:solidFill>
                <a:cs typeface="Arial" pitchFamily="34" charset="0"/>
              </a:rPr>
              <a:t>.</a:t>
            </a:r>
            <a:r>
              <a:rPr lang="da-DK" sz="1400" b="1" dirty="0" smtClean="0">
                <a:solidFill>
                  <a:srgbClr val="003300"/>
                </a:solidFill>
                <a:cs typeface="Arial" pitchFamily="34" charset="0"/>
              </a:rPr>
              <a:t> </a:t>
            </a:r>
            <a:r>
              <a:rPr lang="en-US" sz="1400" b="1" dirty="0"/>
              <a:t>2014;146:85–95</a:t>
            </a:r>
            <a:r>
              <a:rPr lang="da-DK" sz="1400" b="1" dirty="0" smtClean="0">
                <a:solidFill>
                  <a:srgbClr val="003300"/>
                </a:solidFill>
                <a:cs typeface="Arial" pitchFamily="34" charset="0"/>
              </a:rPr>
              <a:t>.</a:t>
            </a:r>
            <a:endParaRPr lang="da-DK" sz="1400" b="1" dirty="0">
              <a:solidFill>
                <a:srgbClr val="003300"/>
              </a:solidFill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04539704"/>
              </p:ext>
            </p:extLst>
          </p:nvPr>
        </p:nvGraphicFramePr>
        <p:xfrm>
          <a:off x="328367" y="1612900"/>
          <a:ext cx="8494776" cy="459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8367" y="6204031"/>
            <a:ext cx="27901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i="1" dirty="0" smtClean="0"/>
              <a:t>P</a:t>
            </a:r>
            <a:r>
              <a:rPr lang="en-US" sz="1600" dirty="0" smtClean="0"/>
              <a:t>&lt;.0001 </a:t>
            </a:r>
            <a:r>
              <a:rPr lang="en-US" sz="1600" dirty="0" err="1" smtClean="0"/>
              <a:t>vs</a:t>
            </a:r>
            <a:r>
              <a:rPr lang="en-US" sz="1600" dirty="0" smtClean="0"/>
              <a:t> placebo</a:t>
            </a:r>
          </a:p>
          <a:p>
            <a:r>
              <a:rPr lang="en-US" sz="1600" baseline="30000" dirty="0" smtClean="0"/>
              <a:t>§</a:t>
            </a:r>
            <a:r>
              <a:rPr lang="en-US" sz="1600" dirty="0" smtClean="0"/>
              <a:t>P=0.0014 vs. placebo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7736884" y="3309783"/>
            <a:ext cx="2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44495" y="345560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PURSUIT: </a:t>
            </a:r>
            <a:r>
              <a:rPr lang="en-US" sz="3600" b="1" dirty="0" err="1" smtClean="0"/>
              <a:t>Golimumab</a:t>
            </a:r>
            <a:r>
              <a:rPr lang="en-US" sz="3600" b="1" dirty="0" smtClean="0"/>
              <a:t> for the Maintenance of Moderate to Severe UC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627064" y="6585012"/>
            <a:ext cx="8442021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a-DK" sz="1400" b="1" dirty="0" err="1" smtClean="0">
                <a:solidFill>
                  <a:srgbClr val="003300"/>
                </a:solidFill>
                <a:cs typeface="Arial" pitchFamily="34" charset="0"/>
              </a:rPr>
              <a:t>Sandborn</a:t>
            </a:r>
            <a:r>
              <a:rPr lang="da-DK" sz="1400" b="1" dirty="0" smtClean="0">
                <a:solidFill>
                  <a:srgbClr val="003300"/>
                </a:solidFill>
                <a:cs typeface="Arial" pitchFamily="34" charset="0"/>
              </a:rPr>
              <a:t> WJ, et al. </a:t>
            </a:r>
            <a:r>
              <a:rPr lang="da-DK" sz="1400" b="1" i="1" dirty="0" err="1" smtClean="0">
                <a:solidFill>
                  <a:srgbClr val="003300"/>
                </a:solidFill>
                <a:cs typeface="Arial" pitchFamily="34" charset="0"/>
              </a:rPr>
              <a:t>Gastroenterology</a:t>
            </a:r>
            <a:r>
              <a:rPr lang="da-DK" sz="1400" b="1" i="1" dirty="0" smtClean="0">
                <a:solidFill>
                  <a:srgbClr val="003300"/>
                </a:solidFill>
                <a:cs typeface="Arial" pitchFamily="34" charset="0"/>
              </a:rPr>
              <a:t>.</a:t>
            </a:r>
            <a:r>
              <a:rPr lang="da-DK" sz="1400" b="1" dirty="0" smtClean="0">
                <a:solidFill>
                  <a:srgbClr val="003300"/>
                </a:solidFill>
                <a:cs typeface="Arial" pitchFamily="34" charset="0"/>
              </a:rPr>
              <a:t> </a:t>
            </a:r>
            <a:r>
              <a:rPr lang="en-US" sz="1400" b="1" dirty="0"/>
              <a:t>2014;146:96–109</a:t>
            </a:r>
            <a:r>
              <a:rPr lang="da-DK" sz="1400" b="1" dirty="0" smtClean="0">
                <a:solidFill>
                  <a:srgbClr val="003300"/>
                </a:solidFill>
                <a:cs typeface="Arial" pitchFamily="34" charset="0"/>
              </a:rPr>
              <a:t>.</a:t>
            </a:r>
            <a:endParaRPr lang="da-DK" sz="1400" b="1" dirty="0">
              <a:solidFill>
                <a:srgbClr val="003300"/>
              </a:solidFill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59832982"/>
              </p:ext>
            </p:extLst>
          </p:nvPr>
        </p:nvGraphicFramePr>
        <p:xfrm>
          <a:off x="328367" y="1612900"/>
          <a:ext cx="8494776" cy="459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8367" y="5810331"/>
            <a:ext cx="2790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i="1" dirty="0" smtClean="0"/>
              <a:t>P</a:t>
            </a:r>
            <a:r>
              <a:rPr lang="en-US" sz="1600" dirty="0" smtClean="0"/>
              <a:t>=0.01 </a:t>
            </a:r>
            <a:r>
              <a:rPr lang="en-US" sz="1600" dirty="0" err="1" smtClean="0"/>
              <a:t>vs</a:t>
            </a:r>
            <a:r>
              <a:rPr lang="en-US" sz="1600" dirty="0" smtClean="0"/>
              <a:t> placebo</a:t>
            </a:r>
          </a:p>
          <a:p>
            <a:r>
              <a:rPr lang="en-US" sz="1600" baseline="30000" dirty="0" smtClean="0"/>
              <a:t>§</a:t>
            </a:r>
            <a:r>
              <a:rPr lang="en-US" sz="1600" i="1" dirty="0" smtClean="0"/>
              <a:t>P</a:t>
            </a:r>
            <a:r>
              <a:rPr lang="en-US" sz="1600" dirty="0" smtClean="0"/>
              <a:t>&lt;0.001 vs. placebo</a:t>
            </a:r>
          </a:p>
          <a:p>
            <a:r>
              <a:rPr lang="en-US" sz="1600" baseline="30000" dirty="0" smtClean="0">
                <a:latin typeface="Lucida Grande"/>
                <a:ea typeface="Lucida Grande"/>
                <a:cs typeface="Lucida Grande"/>
              </a:rPr>
              <a:t>⌘</a:t>
            </a:r>
            <a:r>
              <a:rPr lang="en-US" sz="1600" i="1" dirty="0" smtClean="0"/>
              <a:t>P</a:t>
            </a:r>
            <a:r>
              <a:rPr lang="en-US" sz="1600" dirty="0" smtClean="0"/>
              <a:t>=0.004 vs. placebo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583" y="4005338"/>
            <a:ext cx="69533" cy="2127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*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51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48590764"/>
              </p:ext>
            </p:extLst>
          </p:nvPr>
        </p:nvGraphicFramePr>
        <p:xfrm>
          <a:off x="291731" y="1661741"/>
          <a:ext cx="8494776" cy="397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0" y="274638"/>
            <a:ext cx="8864600" cy="1143000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PURSUIT: Corticosteroid-Free Remission at Wk 54 with Golimumab in UC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949514" y="3307419"/>
            <a:ext cx="3142064" cy="369332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altLang="en-US" b="1" dirty="0" smtClean="0"/>
              <a:t>Proportion of patients* (%)</a:t>
            </a:r>
            <a:endParaRPr lang="en-US" alt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664370" y="6610412"/>
            <a:ext cx="8442021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/>
            <a:r>
              <a:rPr lang="da-DK" sz="1400" b="1" dirty="0" err="1" smtClean="0"/>
              <a:t>Sandborn</a:t>
            </a:r>
            <a:r>
              <a:rPr lang="da-DK" sz="1400" b="1" dirty="0" smtClean="0"/>
              <a:t> WJ, et al. </a:t>
            </a:r>
            <a:r>
              <a:rPr lang="da-DK" sz="1400" b="1" i="1" dirty="0" err="1" smtClean="0"/>
              <a:t>Gastroenterology</a:t>
            </a:r>
            <a:r>
              <a:rPr lang="da-DK" sz="1400" b="1" dirty="0" smtClean="0"/>
              <a:t>. 2014;146:96–109</a:t>
            </a:r>
            <a:endParaRPr lang="da-DK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3470324" y="3114269"/>
            <a:ext cx="766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i="1" dirty="0" smtClean="0"/>
              <a:t>P</a:t>
            </a:r>
            <a:r>
              <a:rPr lang="en-US" altLang="en-US" sz="1600" b="1" dirty="0" smtClean="0"/>
              <a:t>=.279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4679289" y="2467605"/>
            <a:ext cx="766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i="1" dirty="0" smtClean="0"/>
              <a:t>P</a:t>
            </a:r>
            <a:r>
              <a:rPr lang="en-US" altLang="en-US" sz="1600" b="1" dirty="0" smtClean="0"/>
              <a:t>=.423</a:t>
            </a:r>
            <a:endParaRPr lang="en-US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320676" y="6077114"/>
            <a:ext cx="8501062" cy="34035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>
              <a:spcBef>
                <a:spcPts val="300"/>
              </a:spcBef>
            </a:pPr>
            <a:r>
              <a:rPr lang="en-IN" altLang="en-US" sz="1600" dirty="0" smtClean="0">
                <a:solidFill>
                  <a:schemeClr val="tx1"/>
                </a:solidFill>
              </a:rPr>
              <a:t>*Among those patients who were initially receiving corticosteroids. </a:t>
            </a:r>
            <a:endParaRPr lang="en-IN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579302" y="3466935"/>
            <a:ext cx="2373873" cy="517297"/>
          </a:xfrm>
          <a:custGeom>
            <a:avLst/>
            <a:gdLst>
              <a:gd name="connsiteX0" fmla="*/ 0 w 4943475"/>
              <a:gd name="connsiteY0" fmla="*/ 685800 h 685800"/>
              <a:gd name="connsiteX1" fmla="*/ 0 w 4943475"/>
              <a:gd name="connsiteY1" fmla="*/ 9525 h 685800"/>
              <a:gd name="connsiteX2" fmla="*/ 4933950 w 4943475"/>
              <a:gd name="connsiteY2" fmla="*/ 0 h 685800"/>
              <a:gd name="connsiteX3" fmla="*/ 4933950 w 4943475"/>
              <a:gd name="connsiteY3" fmla="*/ 447675 h 685800"/>
              <a:gd name="connsiteX4" fmla="*/ 4943475 w 4943475"/>
              <a:gd name="connsiteY4" fmla="*/ 428625 h 685800"/>
              <a:gd name="connsiteX0" fmla="*/ 0 w 4933950"/>
              <a:gd name="connsiteY0" fmla="*/ 685800 h 685800"/>
              <a:gd name="connsiteX1" fmla="*/ 0 w 4933950"/>
              <a:gd name="connsiteY1" fmla="*/ 9525 h 685800"/>
              <a:gd name="connsiteX2" fmla="*/ 4933950 w 4933950"/>
              <a:gd name="connsiteY2" fmla="*/ 0 h 685800"/>
              <a:gd name="connsiteX3" fmla="*/ 4933950 w 4933950"/>
              <a:gd name="connsiteY3" fmla="*/ 447675 h 685800"/>
              <a:gd name="connsiteX4" fmla="*/ 4928791 w 4933950"/>
              <a:gd name="connsiteY4" fmla="*/ 32 h 685800"/>
              <a:gd name="connsiteX0" fmla="*/ 0 w 4933950"/>
              <a:gd name="connsiteY0" fmla="*/ 685800 h 685800"/>
              <a:gd name="connsiteX1" fmla="*/ 0 w 4933950"/>
              <a:gd name="connsiteY1" fmla="*/ 9525 h 685800"/>
              <a:gd name="connsiteX2" fmla="*/ 4933950 w 4933950"/>
              <a:gd name="connsiteY2" fmla="*/ 0 h 685800"/>
              <a:gd name="connsiteX3" fmla="*/ 4924160 w 4933950"/>
              <a:gd name="connsiteY3" fmla="*/ 252367 h 685800"/>
              <a:gd name="connsiteX4" fmla="*/ 4928791 w 4933950"/>
              <a:gd name="connsiteY4" fmla="*/ 32 h 685800"/>
              <a:gd name="connsiteX0" fmla="*/ 0 w 4933950"/>
              <a:gd name="connsiteY0" fmla="*/ 685800 h 685800"/>
              <a:gd name="connsiteX1" fmla="*/ 0 w 4933950"/>
              <a:gd name="connsiteY1" fmla="*/ 9525 h 685800"/>
              <a:gd name="connsiteX2" fmla="*/ 4933950 w 4933950"/>
              <a:gd name="connsiteY2" fmla="*/ 0 h 685800"/>
              <a:gd name="connsiteX3" fmla="*/ 4924160 w 4933950"/>
              <a:gd name="connsiteY3" fmla="*/ 143863 h 685800"/>
              <a:gd name="connsiteX4" fmla="*/ 4928791 w 4933950"/>
              <a:gd name="connsiteY4" fmla="*/ 32 h 685800"/>
              <a:gd name="connsiteX0" fmla="*/ 6526 w 4933950"/>
              <a:gd name="connsiteY0" fmla="*/ 566445 h 566445"/>
              <a:gd name="connsiteX1" fmla="*/ 0 w 4933950"/>
              <a:gd name="connsiteY1" fmla="*/ 9525 h 566445"/>
              <a:gd name="connsiteX2" fmla="*/ 4933950 w 4933950"/>
              <a:gd name="connsiteY2" fmla="*/ 0 h 566445"/>
              <a:gd name="connsiteX3" fmla="*/ 4924160 w 4933950"/>
              <a:gd name="connsiteY3" fmla="*/ 143863 h 566445"/>
              <a:gd name="connsiteX4" fmla="*/ 4928791 w 4933950"/>
              <a:gd name="connsiteY4" fmla="*/ 32 h 56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566445">
                <a:moveTo>
                  <a:pt x="6526" y="566445"/>
                </a:moveTo>
                <a:cubicBezTo>
                  <a:pt x="4351" y="380805"/>
                  <a:pt x="2175" y="195165"/>
                  <a:pt x="0" y="9525"/>
                </a:cubicBezTo>
                <a:lnTo>
                  <a:pt x="4933950" y="0"/>
                </a:lnTo>
                <a:lnTo>
                  <a:pt x="4924160" y="143863"/>
                </a:lnTo>
                <a:cubicBezTo>
                  <a:pt x="4922440" y="-5351"/>
                  <a:pt x="4930511" y="149246"/>
                  <a:pt x="4928791" y="32"/>
                </a:cubicBezTo>
              </a:path>
            </a:pathLst>
          </a:custGeom>
          <a:noFill/>
          <a:ln w="127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sp>
        <p:nvSpPr>
          <p:cNvPr id="2" name="Freeform 1"/>
          <p:cNvSpPr/>
          <p:nvPr/>
        </p:nvSpPr>
        <p:spPr>
          <a:xfrm>
            <a:off x="2486645" y="2795899"/>
            <a:ext cx="4977114" cy="1188333"/>
          </a:xfrm>
          <a:custGeom>
            <a:avLst/>
            <a:gdLst>
              <a:gd name="connsiteX0" fmla="*/ 0 w 4977114"/>
              <a:gd name="connsiteY0" fmla="*/ 891250 h 891250"/>
              <a:gd name="connsiteX1" fmla="*/ 0 w 4977114"/>
              <a:gd name="connsiteY1" fmla="*/ 0 h 891250"/>
              <a:gd name="connsiteX2" fmla="*/ 4977114 w 4977114"/>
              <a:gd name="connsiteY2" fmla="*/ 0 h 891250"/>
              <a:gd name="connsiteX3" fmla="*/ 4977114 w 4977114"/>
              <a:gd name="connsiteY3" fmla="*/ 821802 h 8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7114" h="891250">
                <a:moveTo>
                  <a:pt x="0" y="891250"/>
                </a:moveTo>
                <a:lnTo>
                  <a:pt x="0" y="0"/>
                </a:lnTo>
                <a:lnTo>
                  <a:pt x="4977114" y="0"/>
                </a:lnTo>
                <a:lnTo>
                  <a:pt x="4977114" y="821802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</p:spTree>
    <p:extLst>
      <p:ext uri="{BB962C8B-B14F-4D97-AF65-F5344CB8AC3E}">
        <p14:creationId xmlns:p14="http://schemas.microsoft.com/office/powerpoint/2010/main" val="38271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Infections and Mortality in the TREAT Registry: 15,000 Patient-Years of Experience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497596" y="6430093"/>
            <a:ext cx="8442021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1200" b="1" dirty="0" smtClean="0"/>
              <a:t>AZA = azathioprine; IFX = infliximab; MTX = methotrexate</a:t>
            </a:r>
            <a:r>
              <a:rPr lang="en-US" sz="1200" b="1" dirty="0"/>
              <a:t>.</a:t>
            </a:r>
          </a:p>
          <a:p>
            <a:pPr algn="r"/>
            <a:r>
              <a:rPr lang="en-US" sz="1200" b="1" dirty="0" smtClean="0"/>
              <a:t>Lichtenstein GR et al. </a:t>
            </a:r>
            <a:r>
              <a:rPr lang="en-US" sz="1200" b="1" i="1" dirty="0" smtClean="0"/>
              <a:t>Am J </a:t>
            </a:r>
            <a:r>
              <a:rPr lang="en-US" sz="1200" b="1" i="1" dirty="0" err="1" smtClean="0"/>
              <a:t>Gastroenterol</a:t>
            </a:r>
            <a:r>
              <a:rPr lang="en-US" sz="1200" b="1" dirty="0" smtClean="0"/>
              <a:t>. 2012;107:1409-1422.</a:t>
            </a:r>
            <a:endParaRPr lang="en-US" sz="1200" b="1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00704372"/>
              </p:ext>
            </p:extLst>
          </p:nvPr>
        </p:nvGraphicFramePr>
        <p:xfrm>
          <a:off x="322264" y="1587500"/>
          <a:ext cx="8499475" cy="462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43095" y="5232779"/>
            <a:ext cx="618438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GB" sz="1200" i="1" dirty="0" smtClean="0"/>
              <a:t>P</a:t>
            </a:r>
            <a:r>
              <a:rPr lang="en-GB" sz="1200" dirty="0" smtClean="0"/>
              <a:t>=.006</a:t>
            </a:r>
            <a:endParaRPr lang="en-GB" sz="1200" baseline="30000" dirty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633216" y="4639607"/>
            <a:ext cx="377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latin typeface="+mn-lt"/>
              </a:rPr>
              <a:t>IFX</a:t>
            </a: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4629291" y="2276800"/>
            <a:ext cx="0" cy="377952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233925" y="2422023"/>
            <a:ext cx="988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 b="1" dirty="0">
                <a:latin typeface="+mn-lt"/>
              </a:rPr>
              <a:t>Mortality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6021117" y="2422023"/>
            <a:ext cx="1693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 b="1" smtClean="0">
                <a:latin typeface="+mn-lt"/>
              </a:rPr>
              <a:t>Serious infections</a:t>
            </a:r>
            <a:endParaRPr lang="en-GB" sz="1600" b="1" dirty="0">
              <a:latin typeface="+mn-lt"/>
            </a:endParaRPr>
          </a:p>
        </p:txBody>
      </p: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1704185" y="5049768"/>
            <a:ext cx="117545" cy="642949"/>
            <a:chOff x="1247" y="2844"/>
            <a:chExt cx="114" cy="606"/>
          </a:xfrm>
        </p:grpSpPr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1304" y="2844"/>
              <a:ext cx="0" cy="60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1247" y="2844"/>
              <a:ext cx="11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1247" y="3450"/>
              <a:ext cx="11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1680660" y="5308539"/>
            <a:ext cx="164592" cy="217488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2458791" y="4211461"/>
            <a:ext cx="520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latin typeface="+mn-lt"/>
              </a:rPr>
              <a:t>AZA</a:t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6-MP</a:t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MTX</a:t>
            </a:r>
          </a:p>
        </p:txBody>
      </p:sp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2607942" y="5068245"/>
            <a:ext cx="118872" cy="646176"/>
            <a:chOff x="1206" y="2844"/>
            <a:chExt cx="159" cy="606"/>
          </a:xfrm>
        </p:grpSpPr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286" y="2844"/>
              <a:ext cx="0" cy="606"/>
            </a:xfrm>
            <a:prstGeom prst="line">
              <a:avLst/>
            </a:prstGeom>
            <a:noFill/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1206" y="2844"/>
              <a:ext cx="159" cy="0"/>
            </a:xfrm>
            <a:prstGeom prst="line">
              <a:avLst/>
            </a:prstGeom>
            <a:noFill/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1206" y="3447"/>
              <a:ext cx="159" cy="0"/>
            </a:xfrm>
            <a:prstGeom prst="line">
              <a:avLst/>
            </a:prstGeom>
            <a:noFill/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2585082" y="5227675"/>
            <a:ext cx="164592" cy="217488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45"/>
          <p:cNvGrpSpPr>
            <a:grpSpLocks/>
          </p:cNvGrpSpPr>
          <p:nvPr/>
        </p:nvGrpSpPr>
        <p:grpSpPr bwMode="auto">
          <a:xfrm>
            <a:off x="3930026" y="3555519"/>
            <a:ext cx="118872" cy="646176"/>
            <a:chOff x="1206" y="2844"/>
            <a:chExt cx="159" cy="606"/>
          </a:xfrm>
        </p:grpSpPr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1286" y="2844"/>
              <a:ext cx="0" cy="606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1206" y="2844"/>
              <a:ext cx="159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1206" y="3450"/>
              <a:ext cx="159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34" name="Oval 49"/>
          <p:cNvSpPr>
            <a:spLocks noChangeArrowheads="1"/>
          </p:cNvSpPr>
          <p:nvPr/>
        </p:nvSpPr>
        <p:spPr bwMode="auto">
          <a:xfrm>
            <a:off x="3907166" y="3898149"/>
            <a:ext cx="164592" cy="217488"/>
          </a:xfrm>
          <a:prstGeom prst="ellipse">
            <a:avLst/>
          </a:prstGeom>
          <a:solidFill>
            <a:schemeClr val="accent6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3641022" y="3083842"/>
            <a:ext cx="69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latin typeface="+mn-lt"/>
              </a:rPr>
              <a:t>Steroids</a:t>
            </a: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5238361" y="4188448"/>
            <a:ext cx="377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latin typeface="+mn-lt"/>
              </a:rPr>
              <a:t>IFX</a:t>
            </a:r>
          </a:p>
        </p:txBody>
      </p: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350094" y="4480703"/>
            <a:ext cx="118872" cy="646176"/>
            <a:chOff x="1206" y="2844"/>
            <a:chExt cx="159" cy="606"/>
          </a:xfrm>
        </p:grpSpPr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1286" y="2844"/>
              <a:ext cx="0" cy="60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>
              <a:off x="1206" y="2844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>
              <a:off x="1206" y="3447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5327234" y="4663172"/>
            <a:ext cx="164592" cy="219075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501217" y="4017185"/>
            <a:ext cx="520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latin typeface="+mn-lt"/>
              </a:rPr>
              <a:t>AZA</a:t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6-MP</a:t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MTX</a:t>
            </a:r>
          </a:p>
        </p:txBody>
      </p:sp>
      <p:grpSp>
        <p:nvGrpSpPr>
          <p:cNvPr id="43" name="Group 59"/>
          <p:cNvGrpSpPr>
            <a:grpSpLocks/>
          </p:cNvGrpSpPr>
          <p:nvPr/>
        </p:nvGrpSpPr>
        <p:grpSpPr bwMode="auto">
          <a:xfrm>
            <a:off x="6716488" y="4729280"/>
            <a:ext cx="118872" cy="646176"/>
            <a:chOff x="1206" y="2844"/>
            <a:chExt cx="159" cy="606"/>
          </a:xfrm>
        </p:grpSpPr>
        <p:sp>
          <p:nvSpPr>
            <p:cNvPr id="44" name="Line 60"/>
            <p:cNvSpPr>
              <a:spLocks noChangeShapeType="1"/>
            </p:cNvSpPr>
            <p:nvPr/>
          </p:nvSpPr>
          <p:spPr bwMode="auto">
            <a:xfrm>
              <a:off x="1285" y="2844"/>
              <a:ext cx="0" cy="606"/>
            </a:xfrm>
            <a:prstGeom prst="line">
              <a:avLst/>
            </a:prstGeom>
            <a:noFill/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>
              <a:off x="1206" y="2844"/>
              <a:ext cx="159" cy="0"/>
            </a:xfrm>
            <a:prstGeom prst="line">
              <a:avLst/>
            </a:prstGeom>
            <a:noFill/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>
              <a:off x="1206" y="3450"/>
              <a:ext cx="159" cy="0"/>
            </a:xfrm>
            <a:prstGeom prst="line">
              <a:avLst/>
            </a:prstGeom>
            <a:noFill/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47" name="Oval 63"/>
          <p:cNvSpPr>
            <a:spLocks noChangeArrowheads="1"/>
          </p:cNvSpPr>
          <p:nvPr/>
        </p:nvSpPr>
        <p:spPr bwMode="auto">
          <a:xfrm>
            <a:off x="6693628" y="4916605"/>
            <a:ext cx="164592" cy="219075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69"/>
          <p:cNvSpPr txBox="1">
            <a:spLocks noChangeArrowheads="1"/>
          </p:cNvSpPr>
          <p:nvPr/>
        </p:nvSpPr>
        <p:spPr bwMode="auto">
          <a:xfrm>
            <a:off x="7554691" y="4063478"/>
            <a:ext cx="69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latin typeface="+mn-lt"/>
              </a:rPr>
              <a:t>Steroids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3601860" y="5190125"/>
            <a:ext cx="618438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GB" sz="1200" i="1" dirty="0" smtClean="0"/>
              <a:t>P</a:t>
            </a:r>
            <a:r>
              <a:rPr lang="en-GB" sz="1200" dirty="0" smtClean="0"/>
              <a:t>&lt;.</a:t>
            </a:r>
            <a:r>
              <a:rPr lang="en-GB" sz="1200" dirty="0"/>
              <a:t>001</a:t>
            </a:r>
            <a:endParaRPr lang="en-GB" sz="1200" baseline="30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7843655" y="4527969"/>
            <a:ext cx="118872" cy="646176"/>
            <a:chOff x="7805865" y="3221182"/>
            <a:chExt cx="228606" cy="630665"/>
          </a:xfrm>
        </p:grpSpPr>
        <p:sp>
          <p:nvSpPr>
            <p:cNvPr id="50" name="Line 65"/>
            <p:cNvSpPr>
              <a:spLocks noChangeShapeType="1"/>
            </p:cNvSpPr>
            <p:nvPr/>
          </p:nvSpPr>
          <p:spPr bwMode="auto">
            <a:xfrm>
              <a:off x="7918022" y="3227845"/>
              <a:ext cx="2075" cy="624002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1" name="Line 66"/>
            <p:cNvSpPr>
              <a:spLocks noChangeShapeType="1"/>
            </p:cNvSpPr>
            <p:nvPr/>
          </p:nvSpPr>
          <p:spPr bwMode="auto">
            <a:xfrm>
              <a:off x="7805865" y="3221182"/>
              <a:ext cx="227012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7807459" y="3847527"/>
              <a:ext cx="227012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53" name="Oval 68"/>
          <p:cNvSpPr>
            <a:spLocks noChangeArrowheads="1"/>
          </p:cNvSpPr>
          <p:nvPr/>
        </p:nvSpPr>
        <p:spPr bwMode="auto">
          <a:xfrm>
            <a:off x="7820795" y="4726037"/>
            <a:ext cx="164592" cy="217488"/>
          </a:xfrm>
          <a:prstGeom prst="ellipse">
            <a:avLst/>
          </a:prstGeom>
          <a:solidFill>
            <a:srgbClr val="C0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7546780" y="5232779"/>
            <a:ext cx="618438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GB" sz="1200" i="1" dirty="0" smtClean="0"/>
              <a:t>P</a:t>
            </a:r>
            <a:r>
              <a:rPr lang="en-GB" sz="1200" dirty="0" smtClean="0"/>
              <a:t>=.002</a:t>
            </a:r>
            <a:endParaRPr lang="en-GB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8063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Safety Issues With Anti-TNF Therapy</a:t>
            </a:r>
            <a:endParaRPr lang="en-IN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264" y="1600201"/>
            <a:ext cx="8499475" cy="4715932"/>
          </a:xfrm>
        </p:spPr>
        <p:txBody>
          <a:bodyPr>
            <a:norm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IN" sz="2400" dirty="0" smtClean="0"/>
              <a:t>Infection and malignancy</a:t>
            </a:r>
            <a:endParaRPr lang="en-IN" sz="2400" dirty="0"/>
          </a:p>
          <a:p>
            <a:pPr marL="566738" indent="-227013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IN" sz="2000" dirty="0" smtClean="0"/>
              <a:t>Black-box warning for serious infection and malignancy for all anti-TNF therapies</a:t>
            </a:r>
            <a:r>
              <a:rPr lang="en-IN" sz="2000" baseline="30000" dirty="0" smtClean="0"/>
              <a:t>1-3</a:t>
            </a:r>
            <a:endParaRPr lang="en-IN" sz="2000" baseline="30000" dirty="0"/>
          </a:p>
          <a:p>
            <a:pPr marL="566738" indent="-227013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IN" sz="2000" dirty="0" smtClean="0"/>
              <a:t>Black-box warning for HSTCL (</a:t>
            </a:r>
            <a:r>
              <a:rPr lang="en-IN" sz="2000" dirty="0" err="1" smtClean="0"/>
              <a:t>adalimumab</a:t>
            </a:r>
            <a:r>
              <a:rPr lang="en-IN" sz="2000" dirty="0" smtClean="0"/>
              <a:t> and infliximab)</a:t>
            </a:r>
            <a:r>
              <a:rPr lang="en-IN" sz="2000" baseline="30000" dirty="0" smtClean="0"/>
              <a:t>1,2</a:t>
            </a:r>
            <a:endParaRPr lang="en-IN" sz="2000" baseline="30000" dirty="0"/>
          </a:p>
          <a:p>
            <a:pPr marL="231775" indent="-231775">
              <a:spcBef>
                <a:spcPts val="600"/>
              </a:spcBef>
            </a:pPr>
            <a:r>
              <a:rPr lang="en-IN" sz="2400" dirty="0" smtClean="0"/>
              <a:t>Reactivation of hepatitis B</a:t>
            </a:r>
            <a:r>
              <a:rPr lang="en-IN" sz="2400" baseline="30000" dirty="0" smtClean="0"/>
              <a:t>4</a:t>
            </a:r>
            <a:r>
              <a:rPr lang="en-IN" sz="2400" dirty="0" smtClean="0"/>
              <a:t>, tuberculosis</a:t>
            </a:r>
            <a:endParaRPr lang="en-IN" sz="2400" dirty="0"/>
          </a:p>
          <a:p>
            <a:pPr marL="231775" indent="-231775">
              <a:spcBef>
                <a:spcPts val="600"/>
              </a:spcBef>
            </a:pPr>
            <a:r>
              <a:rPr lang="en-IN" sz="2400" dirty="0" smtClean="0"/>
              <a:t>Skin cancer</a:t>
            </a:r>
            <a:r>
              <a:rPr lang="en-IN" sz="2400" baseline="30000" dirty="0" smtClean="0"/>
              <a:t>4</a:t>
            </a:r>
            <a:endParaRPr lang="en-IN" sz="2400" baseline="30000" dirty="0"/>
          </a:p>
          <a:p>
            <a:pPr marL="231775" indent="-231775">
              <a:spcBef>
                <a:spcPts val="600"/>
              </a:spcBef>
            </a:pPr>
            <a:r>
              <a:rPr lang="en-IN" sz="2400" dirty="0"/>
              <a:t>Psoriasis</a:t>
            </a:r>
            <a:r>
              <a:rPr lang="en-IN" sz="2400" baseline="30000" dirty="0"/>
              <a:t>4</a:t>
            </a:r>
          </a:p>
          <a:p>
            <a:pPr marL="231775" indent="-231775">
              <a:spcBef>
                <a:spcPts val="600"/>
              </a:spcBef>
            </a:pPr>
            <a:r>
              <a:rPr lang="en-IN" sz="2400" dirty="0" smtClean="0"/>
              <a:t>Autoimmunity (lupus-like syndrome)</a:t>
            </a:r>
            <a:r>
              <a:rPr lang="en-IN" sz="2400" baseline="30000" dirty="0" smtClean="0"/>
              <a:t>4</a:t>
            </a:r>
            <a:endParaRPr lang="en-IN" sz="2400" baseline="30000" dirty="0"/>
          </a:p>
          <a:p>
            <a:pPr marL="231775" indent="-231775">
              <a:spcBef>
                <a:spcPts val="600"/>
              </a:spcBef>
            </a:pPr>
            <a:r>
              <a:rPr lang="en-IN" sz="2400" dirty="0" smtClean="0"/>
              <a:t>Immunogenicity – antibodies to anti-TNF</a:t>
            </a:r>
            <a:r>
              <a:rPr lang="en-IN" sz="2400" baseline="30000" dirty="0" smtClean="0"/>
              <a:t>4</a:t>
            </a:r>
            <a:endParaRPr lang="en-IN" sz="2400" baseline="30000" dirty="0"/>
          </a:p>
          <a:p>
            <a:pPr marL="231775" indent="-231775">
              <a:spcBef>
                <a:spcPts val="600"/>
              </a:spcBef>
            </a:pPr>
            <a:r>
              <a:rPr lang="en-IN" sz="2400" dirty="0" smtClean="0"/>
              <a:t>Demyelinating disorders, CHF, liver toxicity</a:t>
            </a:r>
            <a:r>
              <a:rPr lang="en-IN" sz="2400" baseline="30000" dirty="0" smtClean="0"/>
              <a:t>4</a:t>
            </a:r>
            <a:endParaRPr lang="en-IN" sz="240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322264" y="6068659"/>
            <a:ext cx="8442021" cy="5539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da-DK" sz="1200" dirty="0"/>
              <a:t>CHF=</a:t>
            </a:r>
            <a:r>
              <a:rPr lang="da-DK" sz="1200" dirty="0" err="1"/>
              <a:t>congestive</a:t>
            </a:r>
            <a:r>
              <a:rPr lang="da-DK" sz="1200" dirty="0"/>
              <a:t> </a:t>
            </a:r>
            <a:r>
              <a:rPr lang="da-DK" sz="1200" dirty="0" err="1"/>
              <a:t>heart</a:t>
            </a:r>
            <a:r>
              <a:rPr lang="da-DK" sz="1200" dirty="0"/>
              <a:t> </a:t>
            </a:r>
            <a:r>
              <a:rPr lang="da-DK" sz="1200" dirty="0" err="1"/>
              <a:t>failure</a:t>
            </a:r>
            <a:r>
              <a:rPr lang="da-DK" sz="1200" dirty="0"/>
              <a:t>; HSTCL= </a:t>
            </a:r>
            <a:r>
              <a:rPr lang="da-DK" sz="1200" dirty="0" err="1"/>
              <a:t>hepatosplenic</a:t>
            </a:r>
            <a:r>
              <a:rPr lang="da-DK" sz="1200" dirty="0"/>
              <a:t> T-</a:t>
            </a:r>
            <a:r>
              <a:rPr lang="da-DK" sz="1200" dirty="0" err="1"/>
              <a:t>cell</a:t>
            </a:r>
            <a:r>
              <a:rPr lang="da-DK" sz="1200" dirty="0"/>
              <a:t> </a:t>
            </a:r>
            <a:r>
              <a:rPr lang="da-DK" sz="1200" dirty="0" err="1"/>
              <a:t>lymphoma</a:t>
            </a:r>
            <a:r>
              <a:rPr lang="da-DK" sz="1200" dirty="0"/>
              <a:t>. </a:t>
            </a:r>
          </a:p>
          <a:p>
            <a:r>
              <a:rPr lang="da-DK" sz="1200" baseline="30000" dirty="0"/>
              <a:t>1</a:t>
            </a:r>
            <a:r>
              <a:rPr lang="da-DK" sz="1200" dirty="0"/>
              <a:t>Remicade [</a:t>
            </a:r>
            <a:r>
              <a:rPr lang="da-DK" sz="1200" dirty="0" err="1"/>
              <a:t>package</a:t>
            </a:r>
            <a:r>
              <a:rPr lang="da-DK" sz="1200" dirty="0"/>
              <a:t> </a:t>
            </a:r>
            <a:r>
              <a:rPr lang="da-DK" sz="1200" dirty="0" err="1"/>
              <a:t>insert</a:t>
            </a:r>
            <a:r>
              <a:rPr lang="da-DK" sz="1200" dirty="0"/>
              <a:t>]. </a:t>
            </a:r>
            <a:r>
              <a:rPr lang="da-DK" sz="1200" dirty="0" err="1"/>
              <a:t>Horsham</a:t>
            </a:r>
            <a:r>
              <a:rPr lang="da-DK" sz="1200" dirty="0"/>
              <a:t>, PA: Janssen </a:t>
            </a:r>
            <a:r>
              <a:rPr lang="da-DK" sz="1200" dirty="0" err="1"/>
              <a:t>Biotech</a:t>
            </a:r>
            <a:r>
              <a:rPr lang="da-DK" sz="1200" dirty="0"/>
              <a:t>, Inc; 2013; </a:t>
            </a:r>
            <a:r>
              <a:rPr lang="da-DK" sz="1200" baseline="30000" dirty="0"/>
              <a:t>2</a:t>
            </a:r>
            <a:r>
              <a:rPr lang="da-DK" sz="1200" dirty="0"/>
              <a:t>Humira [</a:t>
            </a:r>
            <a:r>
              <a:rPr lang="da-DK" sz="1200" dirty="0" err="1"/>
              <a:t>package</a:t>
            </a:r>
            <a:r>
              <a:rPr lang="da-DK" sz="1200" dirty="0"/>
              <a:t> </a:t>
            </a:r>
            <a:r>
              <a:rPr lang="da-DK" sz="1200" dirty="0" err="1"/>
              <a:t>insert</a:t>
            </a:r>
            <a:r>
              <a:rPr lang="da-DK" sz="1200" dirty="0"/>
              <a:t>]. North Chicago, IL: </a:t>
            </a:r>
            <a:r>
              <a:rPr lang="da-DK" sz="1200" dirty="0" err="1"/>
              <a:t>AbbVie</a:t>
            </a:r>
            <a:r>
              <a:rPr lang="da-DK" sz="1200" dirty="0"/>
              <a:t>, Inc; 2013;</a:t>
            </a:r>
          </a:p>
          <a:p>
            <a:r>
              <a:rPr lang="da-DK" sz="1200" baseline="30000" dirty="0"/>
              <a:t>3</a:t>
            </a:r>
            <a:r>
              <a:rPr lang="da-DK" sz="1200" dirty="0"/>
              <a:t>Simponi [</a:t>
            </a:r>
            <a:r>
              <a:rPr lang="da-DK" sz="1200" dirty="0" err="1"/>
              <a:t>package</a:t>
            </a:r>
            <a:r>
              <a:rPr lang="da-DK" sz="1200" dirty="0"/>
              <a:t> </a:t>
            </a:r>
            <a:r>
              <a:rPr lang="da-DK" sz="1200" dirty="0" err="1"/>
              <a:t>insert</a:t>
            </a:r>
            <a:r>
              <a:rPr lang="da-DK" sz="1200" dirty="0"/>
              <a:t>]. </a:t>
            </a:r>
            <a:r>
              <a:rPr lang="da-DK" sz="1200" dirty="0" err="1"/>
              <a:t>Horsham</a:t>
            </a:r>
            <a:r>
              <a:rPr lang="da-DK" sz="1200" dirty="0"/>
              <a:t>, PA: Janssen </a:t>
            </a:r>
            <a:r>
              <a:rPr lang="da-DK" sz="1200" dirty="0" err="1"/>
              <a:t>Biotech</a:t>
            </a:r>
            <a:r>
              <a:rPr lang="da-DK" sz="1200" dirty="0"/>
              <a:t>, Inc; 2013;</a:t>
            </a:r>
            <a:r>
              <a:rPr lang="da-DK" sz="1200" baseline="30000" dirty="0"/>
              <a:t>4</a:t>
            </a:r>
            <a:r>
              <a:rPr lang="da-DK" sz="1200" dirty="0"/>
              <a:t>Bongartz T, et al. </a:t>
            </a:r>
            <a:r>
              <a:rPr lang="da-DK" sz="1200" i="1" dirty="0"/>
              <a:t>JAMA.</a:t>
            </a:r>
            <a:r>
              <a:rPr lang="da-DK" sz="1200" dirty="0"/>
              <a:t> 2006;295:2275-2285.</a:t>
            </a:r>
          </a:p>
        </p:txBody>
      </p:sp>
    </p:spTree>
    <p:extLst>
      <p:ext uri="{BB962C8B-B14F-4D97-AF65-F5344CB8AC3E}">
        <p14:creationId xmlns:p14="http://schemas.microsoft.com/office/powerpoint/2010/main" val="12403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charset="0"/>
                <a:ea typeface="ＭＳ Ｐゴシック" charset="0"/>
                <a:cs typeface="Calibri" charset="0"/>
              </a:rPr>
              <a:t>Disclosures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AbbVie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Amgen</a:t>
            </a:r>
          </a:p>
          <a:p>
            <a:pPr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Avaxia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Biologics</a:t>
            </a:r>
          </a:p>
          <a:p>
            <a:pPr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Bristol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-Myers Squibb</a:t>
            </a:r>
          </a:p>
          <a:p>
            <a:pPr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Janssen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Biotech</a:t>
            </a: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Pfizer</a:t>
            </a:r>
          </a:p>
          <a:p>
            <a:pPr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Prometheus Laboratories</a:t>
            </a:r>
          </a:p>
          <a:p>
            <a:pPr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Puretech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Ventures, LLC</a:t>
            </a:r>
          </a:p>
          <a:p>
            <a:pPr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Millennium Pharmaceuticals/Takeda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19125"/>
            <a:ext cx="8337550" cy="968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j-lt"/>
              </a:rPr>
              <a:t>Leukocyte Trafficking as a Target in Inflammatory Bowel Disease</a:t>
            </a:r>
            <a:endParaRPr lang="en-US" sz="36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41500"/>
            <a:ext cx="6286500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6427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 err="1" smtClean="0">
                <a:solidFill>
                  <a:prstClr val="black"/>
                </a:solidFill>
                <a:latin typeface="Calibri"/>
                <a:cs typeface="Calibri"/>
              </a:rPr>
              <a:t>Rutgeerts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Calibri"/>
              </a:rPr>
              <a:t> P. Gastroenterology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Calibri"/>
              </a:rPr>
              <a:t>2009;136:1182–1197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0900" y="5587996"/>
            <a:ext cx="1181098" cy="457200"/>
          </a:xfrm>
          <a:prstGeom prst="rect">
            <a:avLst/>
          </a:prstGeom>
          <a:solidFill>
            <a:srgbClr val="E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198" y="5384800"/>
            <a:ext cx="2933701" cy="646331"/>
          </a:xfrm>
          <a:prstGeom prst="rect">
            <a:avLst/>
          </a:prstGeom>
          <a:solidFill>
            <a:srgbClr val="E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  <a:latin typeface="Calibri"/>
              </a:rPr>
              <a:t>Vedolizumab</a:t>
            </a:r>
            <a:endParaRPr lang="en-US" sz="1200" b="1" dirty="0" smtClean="0">
              <a:solidFill>
                <a:srgbClr val="FF0000"/>
              </a:solidFill>
              <a:latin typeface="Calibri"/>
            </a:endParaRPr>
          </a:p>
          <a:p>
            <a:pPr algn="ctr"/>
            <a:endParaRPr lang="en-US" sz="1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5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4567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33867"/>
            <a:ext cx="9114567" cy="1524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00"/>
                </a:solidFill>
              </a:rPr>
              <a:t>Specifically targeting the </a:t>
            </a:r>
            <a:r>
              <a:rPr lang="en-US" sz="36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3600" b="1" dirty="0" smtClean="0">
                <a:solidFill>
                  <a:srgbClr val="000000"/>
                </a:solidFill>
              </a:rPr>
              <a:t>4</a:t>
            </a:r>
            <a:r>
              <a:rPr lang="en-US" sz="36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3600" b="1" dirty="0" smtClean="0">
                <a:solidFill>
                  <a:srgbClr val="000000"/>
                </a:solidFill>
              </a:rPr>
              <a:t>7 integrin </a:t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>exerts gut-selective effects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Vedolizumab in UC: GEMINI 1 </a:t>
            </a:r>
            <a:br>
              <a:rPr lang="en-US" sz="3600" b="1" dirty="0" smtClean="0"/>
            </a:br>
            <a:r>
              <a:rPr lang="en-US" sz="3600" b="1" dirty="0" smtClean="0"/>
              <a:t>Baseline Characteristics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35985"/>
              </p:ext>
            </p:extLst>
          </p:nvPr>
        </p:nvGraphicFramePr>
        <p:xfrm>
          <a:off x="457200" y="1524000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/>
                <a:gridCol w="17653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Placebo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(n=149)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Vedolizumab (n=746)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(n=895)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Disease</a:t>
                      </a:r>
                      <a:r>
                        <a:rPr lang="en-US" b="1" baseline="0" dirty="0" smtClean="0"/>
                        <a:t> Location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Pan-ulcerative colitis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err="1" smtClean="0"/>
                        <a:t>Prox</a:t>
                      </a:r>
                      <a:r>
                        <a:rPr lang="en-US" dirty="0" smtClean="0"/>
                        <a:t> to Splenic</a:t>
                      </a:r>
                      <a:r>
                        <a:rPr lang="en-US" baseline="0" dirty="0" smtClean="0"/>
                        <a:t> Flex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Descending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Rectum &amp;</a:t>
                      </a:r>
                      <a:r>
                        <a:rPr lang="en-US" baseline="0" dirty="0" smtClean="0"/>
                        <a:t> Sigmoid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Mayo Score, mean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Concomitant</a:t>
                      </a:r>
                      <a:r>
                        <a:rPr lang="en-US" b="1" baseline="0" dirty="0" smtClean="0"/>
                        <a:t> Med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dirty="0" smtClean="0"/>
                        <a:t>Corticosteroid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177800"/>
                      <a:r>
                        <a:rPr lang="en-US" dirty="0" smtClean="0"/>
                        <a:t>6MP/AZA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177800"/>
                      <a:r>
                        <a:rPr lang="en-US" dirty="0" smtClean="0"/>
                        <a:t>6MP/AZA</a:t>
                      </a:r>
                      <a:r>
                        <a:rPr lang="en-US" baseline="0" dirty="0" smtClean="0"/>
                        <a:t> + 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Prior Anti-TNF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98031" y="6547135"/>
            <a:ext cx="3442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b="1" dirty="0" err="1" smtClean="0">
                <a:solidFill>
                  <a:prstClr val="black"/>
                </a:solidFill>
                <a:latin typeface="Calibri"/>
              </a:rPr>
              <a:t>Feagan</a:t>
            </a:r>
            <a:r>
              <a:rPr lang="da-DK" sz="1400" b="1" dirty="0" smtClean="0">
                <a:solidFill>
                  <a:prstClr val="black"/>
                </a:solidFill>
                <a:latin typeface="Calibri"/>
              </a:rPr>
              <a:t> BG. N </a:t>
            </a:r>
            <a:r>
              <a:rPr lang="da-DK" sz="1400" b="1" dirty="0" err="1">
                <a:solidFill>
                  <a:prstClr val="black"/>
                </a:solidFill>
                <a:latin typeface="Calibri"/>
              </a:rPr>
              <a:t>Engl</a:t>
            </a:r>
            <a:r>
              <a:rPr lang="da-DK" sz="1400" b="1" dirty="0">
                <a:solidFill>
                  <a:prstClr val="black"/>
                </a:solidFill>
                <a:latin typeface="Calibri"/>
              </a:rPr>
              <a:t> J Med 2013;369:699-710.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867400"/>
            <a:ext cx="8229600" cy="37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GEMINI I:Vedolizumab in UC</a:t>
            </a:r>
            <a:br>
              <a:rPr lang="en-US" sz="3600" b="1" dirty="0" smtClean="0"/>
            </a:br>
            <a:r>
              <a:rPr lang="en-US" sz="3600" b="1" dirty="0" smtClean="0"/>
              <a:t>Efficacy at week 6</a:t>
            </a:r>
            <a:endParaRPr lang="en-US" sz="3600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03479756"/>
              </p:ext>
            </p:extLst>
          </p:nvPr>
        </p:nvGraphicFramePr>
        <p:xfrm>
          <a:off x="457200" y="1417638"/>
          <a:ext cx="8381999" cy="485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6129831" y="6547135"/>
            <a:ext cx="3075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Feagan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et al, N 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Engl J Med 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2013;369:699-710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543050" y="3086100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>
            <a:spAutoFit/>
          </a:bodyPr>
          <a:lstStyle>
            <a:lvl1pPr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sz="1400" i="1" dirty="0">
                <a:latin typeface="Calibri" charset="0"/>
              </a:rPr>
              <a:t>P</a:t>
            </a:r>
            <a:r>
              <a:rPr lang="en-US" sz="1400" dirty="0">
                <a:latin typeface="Calibri" charset="0"/>
              </a:rPr>
              <a:t>&lt;0.0001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279775" y="4305300"/>
            <a:ext cx="87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>
            <a:spAutoFit/>
          </a:bodyPr>
          <a:lstStyle>
            <a:lvl1pPr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sz="1400" i="1" dirty="0">
                <a:latin typeface="Calibri" charset="0"/>
              </a:rPr>
              <a:t>P</a:t>
            </a:r>
            <a:r>
              <a:rPr lang="en-US" sz="1400" dirty="0">
                <a:latin typeface="Calibri" charset="0"/>
              </a:rPr>
              <a:t>=0.0009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295400" y="6172200"/>
            <a:ext cx="1371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buFont typeface="Symbol" charset="0"/>
              <a:buChar char="D"/>
            </a:pPr>
            <a:r>
              <a:rPr lang="en-US" sz="1600" dirty="0">
                <a:latin typeface="Calibri" charset="0"/>
              </a:rPr>
              <a:t> 21.7</a:t>
            </a:r>
          </a:p>
          <a:p>
            <a:pPr algn="ctr" eaLnBrk="1" hangingPunct="1"/>
            <a:r>
              <a:rPr lang="en-US" sz="1600" dirty="0">
                <a:latin typeface="Calibri" charset="0"/>
              </a:rPr>
              <a:t>11.6, 31.7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22600" y="6160579"/>
            <a:ext cx="1371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buFont typeface="Symbol" charset="0"/>
              <a:buChar char="D"/>
            </a:pPr>
            <a:r>
              <a:rPr lang="en-US" sz="1600" dirty="0">
                <a:latin typeface="Calibri" charset="0"/>
              </a:rPr>
              <a:t> 11.5</a:t>
            </a:r>
          </a:p>
          <a:p>
            <a:pPr algn="ctr" eaLnBrk="1" hangingPunct="1"/>
            <a:r>
              <a:rPr lang="en-US" sz="1600" dirty="0">
                <a:latin typeface="Calibri" charset="0"/>
              </a:rPr>
              <a:t>4.7, 18.3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767263" y="6173279"/>
            <a:ext cx="1371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buFont typeface="Symbol" charset="0"/>
              <a:buChar char="D"/>
            </a:pPr>
            <a:r>
              <a:rPr lang="en-US" sz="1600" dirty="0">
                <a:latin typeface="Calibri" charset="0"/>
              </a:rPr>
              <a:t> 16.1</a:t>
            </a:r>
          </a:p>
          <a:p>
            <a:pPr algn="ctr" eaLnBrk="1" hangingPunct="1"/>
            <a:r>
              <a:rPr lang="en-US" sz="1600" dirty="0">
                <a:latin typeface="Calibri" charset="0"/>
              </a:rPr>
              <a:t>6.4, 25.9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41900" y="3394075"/>
            <a:ext cx="87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2" rIns="91400" bIns="45702">
            <a:spAutoFit/>
          </a:bodyPr>
          <a:lstStyle>
            <a:lvl1pPr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sz="1400" i="1">
                <a:latin typeface="Calibri" charset="0"/>
              </a:rPr>
              <a:t>P</a:t>
            </a:r>
            <a:r>
              <a:rPr lang="en-US" sz="1400">
                <a:latin typeface="Calibri" charset="0"/>
              </a:rPr>
              <a:t>=0.0012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28600" y="6178835"/>
            <a:ext cx="1752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95% CI: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46" y="1158326"/>
            <a:ext cx="12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Patients (%)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Title 1"/>
          <p:cNvSpPr>
            <a:spLocks noGrp="1"/>
          </p:cNvSpPr>
          <p:nvPr>
            <p:ph type="title" idx="4294967295"/>
          </p:nvPr>
        </p:nvSpPr>
        <p:spPr>
          <a:xfrm>
            <a:off x="457200" y="20639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GEMINI I: </a:t>
            </a:r>
            <a:r>
              <a:rPr lang="en-US" sz="3200" b="1" dirty="0" err="1" smtClean="0"/>
              <a:t>Vedolizumab</a:t>
            </a:r>
            <a:r>
              <a:rPr lang="en-US" sz="3200" b="1" dirty="0" smtClean="0"/>
              <a:t> in UC</a:t>
            </a:r>
            <a:br>
              <a:rPr lang="en-US" sz="3200" b="1" dirty="0" smtClean="0"/>
            </a:br>
            <a:r>
              <a:rPr lang="en-US" sz="3200" b="1" dirty="0" smtClean="0"/>
              <a:t>Primary </a:t>
            </a:r>
            <a:r>
              <a:rPr lang="en-US" sz="3200" b="1" dirty="0"/>
              <a:t>and </a:t>
            </a:r>
            <a:r>
              <a:rPr lang="en-US" sz="3200" b="1" dirty="0" smtClean="0"/>
              <a:t>secondary </a:t>
            </a:r>
            <a:r>
              <a:rPr lang="en-US" sz="3200" b="1" dirty="0"/>
              <a:t>o</a:t>
            </a:r>
            <a:r>
              <a:rPr lang="en-US" sz="3200" b="1" dirty="0" smtClean="0"/>
              <a:t>utcomes </a:t>
            </a:r>
            <a:r>
              <a:rPr lang="en-US" sz="3200" b="1" dirty="0"/>
              <a:t>t</a:t>
            </a:r>
            <a:r>
              <a:rPr lang="en-US" sz="3200" b="1" dirty="0" smtClean="0"/>
              <a:t>hrough </a:t>
            </a:r>
            <a:r>
              <a:rPr lang="en-US" sz="3200" b="1" dirty="0"/>
              <a:t>52 Weeks, </a:t>
            </a:r>
            <a:r>
              <a:rPr lang="en-US" sz="3200" b="1" dirty="0" smtClean="0"/>
              <a:t>maintenance </a:t>
            </a:r>
            <a:r>
              <a:rPr lang="en-US" sz="3200" b="1" dirty="0"/>
              <a:t>ITT </a:t>
            </a:r>
            <a:r>
              <a:rPr lang="en-US" sz="3200" b="1" dirty="0" smtClean="0"/>
              <a:t>population</a:t>
            </a:r>
            <a:endParaRPr lang="en-US" sz="3200" b="1" dirty="0"/>
          </a:p>
        </p:txBody>
      </p:sp>
      <p:graphicFrame>
        <p:nvGraphicFramePr>
          <p:cNvPr id="346114" name="Object 3"/>
          <p:cNvGraphicFramePr>
            <a:graphicFrameLocks/>
          </p:cNvGraphicFramePr>
          <p:nvPr/>
        </p:nvGraphicFramePr>
        <p:xfrm>
          <a:off x="482600" y="1168400"/>
          <a:ext cx="83312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Worksheet" r:id="rId3" imgW="8333954" imgH="4901609" progId="Excel.Sheet.8">
                  <p:embed/>
                </p:oleObj>
              </mc:Choice>
              <mc:Fallback>
                <p:oleObj name="Worksheet" r:id="rId3" imgW="8333954" imgH="490160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168400"/>
                        <a:ext cx="8331200" cy="490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16" name="TextBox 3"/>
          <p:cNvSpPr txBox="1">
            <a:spLocks noChangeArrowheads="1"/>
          </p:cNvSpPr>
          <p:nvPr/>
        </p:nvSpPr>
        <p:spPr bwMode="auto">
          <a:xfrm>
            <a:off x="277813" y="3573463"/>
            <a:ext cx="3349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600" b="0">
                <a:solidFill>
                  <a:srgbClr val="000000"/>
                </a:solidFill>
                <a:latin typeface="Calibri" pitchFamily="-65" charset="0"/>
              </a:rPr>
              <a:t>%</a:t>
            </a:r>
          </a:p>
        </p:txBody>
      </p:sp>
      <p:sp>
        <p:nvSpPr>
          <p:cNvPr id="346117" name="TextBox 12"/>
          <p:cNvSpPr txBox="1">
            <a:spLocks noChangeArrowheads="1"/>
          </p:cNvSpPr>
          <p:nvPr/>
        </p:nvSpPr>
        <p:spPr bwMode="auto">
          <a:xfrm>
            <a:off x="1565275" y="264795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***</a:t>
            </a:r>
          </a:p>
        </p:txBody>
      </p:sp>
      <p:sp>
        <p:nvSpPr>
          <p:cNvPr id="346118" name="TextBox 13"/>
          <p:cNvSpPr txBox="1">
            <a:spLocks noChangeArrowheads="1"/>
          </p:cNvSpPr>
          <p:nvPr/>
        </p:nvSpPr>
        <p:spPr bwMode="auto">
          <a:xfrm>
            <a:off x="1979613" y="247650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***</a:t>
            </a:r>
          </a:p>
        </p:txBody>
      </p:sp>
      <p:sp>
        <p:nvSpPr>
          <p:cNvPr id="346119" name="TextBox 14"/>
          <p:cNvSpPr txBox="1">
            <a:spLocks noChangeArrowheads="1"/>
          </p:cNvSpPr>
          <p:nvPr/>
        </p:nvSpPr>
        <p:spPr bwMode="auto">
          <a:xfrm>
            <a:off x="3033713" y="1828800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***</a:t>
            </a:r>
          </a:p>
        </p:txBody>
      </p:sp>
      <p:sp>
        <p:nvSpPr>
          <p:cNvPr id="346120" name="TextBox 15"/>
          <p:cNvSpPr txBox="1">
            <a:spLocks noChangeArrowheads="1"/>
          </p:cNvSpPr>
          <p:nvPr/>
        </p:nvSpPr>
        <p:spPr bwMode="auto">
          <a:xfrm>
            <a:off x="3441700" y="2073275"/>
            <a:ext cx="4540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***</a:t>
            </a:r>
          </a:p>
        </p:txBody>
      </p:sp>
      <p:sp>
        <p:nvSpPr>
          <p:cNvPr id="346121" name="TextBox 16"/>
          <p:cNvSpPr txBox="1">
            <a:spLocks noChangeArrowheads="1"/>
          </p:cNvSpPr>
          <p:nvPr/>
        </p:nvSpPr>
        <p:spPr bwMode="auto">
          <a:xfrm>
            <a:off x="4505325" y="2100263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***</a:t>
            </a:r>
          </a:p>
        </p:txBody>
      </p:sp>
      <p:sp>
        <p:nvSpPr>
          <p:cNvPr id="346122" name="TextBox 17"/>
          <p:cNvSpPr txBox="1">
            <a:spLocks noChangeArrowheads="1"/>
          </p:cNvSpPr>
          <p:nvPr/>
        </p:nvSpPr>
        <p:spPr bwMode="auto">
          <a:xfrm>
            <a:off x="4913313" y="1858963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***</a:t>
            </a:r>
          </a:p>
        </p:txBody>
      </p:sp>
      <p:sp>
        <p:nvSpPr>
          <p:cNvPr id="346123" name="TextBox 18"/>
          <p:cNvSpPr txBox="1">
            <a:spLocks noChangeArrowheads="1"/>
          </p:cNvSpPr>
          <p:nvPr/>
        </p:nvSpPr>
        <p:spPr bwMode="auto">
          <a:xfrm>
            <a:off x="7864475" y="2459038"/>
            <a:ext cx="45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***</a:t>
            </a:r>
          </a:p>
        </p:txBody>
      </p:sp>
      <p:sp>
        <p:nvSpPr>
          <p:cNvPr id="346124" name="TextBox 19"/>
          <p:cNvSpPr txBox="1">
            <a:spLocks noChangeArrowheads="1"/>
          </p:cNvSpPr>
          <p:nvPr/>
        </p:nvSpPr>
        <p:spPr bwMode="auto">
          <a:xfrm>
            <a:off x="6429375" y="3667125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</a:t>
            </a:r>
          </a:p>
        </p:txBody>
      </p:sp>
      <p:sp>
        <p:nvSpPr>
          <p:cNvPr id="346125" name="TextBox 20"/>
          <p:cNvSpPr txBox="1">
            <a:spLocks noChangeArrowheads="1"/>
          </p:cNvSpPr>
          <p:nvPr/>
        </p:nvSpPr>
        <p:spPr bwMode="auto">
          <a:xfrm>
            <a:off x="6019800" y="3849688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**</a:t>
            </a:r>
          </a:p>
        </p:txBody>
      </p:sp>
      <p:sp>
        <p:nvSpPr>
          <p:cNvPr id="346126" name="TextBox 21"/>
          <p:cNvSpPr txBox="1">
            <a:spLocks noChangeArrowheads="1"/>
          </p:cNvSpPr>
          <p:nvPr/>
        </p:nvSpPr>
        <p:spPr bwMode="auto">
          <a:xfrm>
            <a:off x="7531100" y="3238500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</a:t>
            </a:r>
          </a:p>
        </p:txBody>
      </p:sp>
      <p:sp>
        <p:nvSpPr>
          <p:cNvPr id="346127" name="TextBox 22"/>
          <p:cNvSpPr txBox="1">
            <a:spLocks noChangeArrowheads="1"/>
          </p:cNvSpPr>
          <p:nvPr/>
        </p:nvSpPr>
        <p:spPr bwMode="auto">
          <a:xfrm>
            <a:off x="1443038" y="6054725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26.1  </a:t>
            </a:r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29.1</a:t>
            </a:r>
            <a:endParaRPr lang="el-GR" sz="1400" b="0">
              <a:solidFill>
                <a:srgbClr val="000000"/>
              </a:solidFill>
              <a:latin typeface="Calibri" pitchFamily="-65" charset="0"/>
            </a:endParaRPr>
          </a:p>
        </p:txBody>
      </p:sp>
      <p:sp>
        <p:nvSpPr>
          <p:cNvPr id="346128" name="TextBox 23"/>
          <p:cNvSpPr txBox="1">
            <a:spLocks noChangeArrowheads="1"/>
          </p:cNvSpPr>
          <p:nvPr/>
        </p:nvSpPr>
        <p:spPr bwMode="auto">
          <a:xfrm>
            <a:off x="2921000" y="6057900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32.8  </a:t>
            </a:r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28.5</a:t>
            </a:r>
            <a:endParaRPr lang="el-GR" sz="1400" b="0">
              <a:solidFill>
                <a:srgbClr val="000000"/>
              </a:solidFill>
              <a:latin typeface="Calibri" pitchFamily="-65" charset="0"/>
            </a:endParaRPr>
          </a:p>
        </p:txBody>
      </p:sp>
      <p:sp>
        <p:nvSpPr>
          <p:cNvPr id="346129" name="TextBox 24"/>
          <p:cNvSpPr txBox="1">
            <a:spLocks noChangeArrowheads="1"/>
          </p:cNvSpPr>
          <p:nvPr/>
        </p:nvSpPr>
        <p:spPr bwMode="auto">
          <a:xfrm>
            <a:off x="4386263" y="6061075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32.0  </a:t>
            </a:r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36.3</a:t>
            </a:r>
            <a:endParaRPr lang="el-GR" sz="1400" b="0">
              <a:solidFill>
                <a:srgbClr val="000000"/>
              </a:solidFill>
              <a:latin typeface="Calibri" pitchFamily="-65" charset="0"/>
            </a:endParaRPr>
          </a:p>
        </p:txBody>
      </p:sp>
      <p:sp>
        <p:nvSpPr>
          <p:cNvPr id="346130" name="TextBox 25"/>
          <p:cNvSpPr txBox="1">
            <a:spLocks noChangeArrowheads="1"/>
          </p:cNvSpPr>
          <p:nvPr/>
        </p:nvSpPr>
        <p:spPr bwMode="auto">
          <a:xfrm>
            <a:off x="5900738" y="6064250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11.8  </a:t>
            </a:r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15.3</a:t>
            </a:r>
            <a:endParaRPr lang="el-GR" sz="1400" b="0">
              <a:solidFill>
                <a:srgbClr val="000000"/>
              </a:solidFill>
              <a:latin typeface="Calibri" pitchFamily="-65" charset="0"/>
            </a:endParaRPr>
          </a:p>
        </p:txBody>
      </p:sp>
      <p:sp>
        <p:nvSpPr>
          <p:cNvPr id="346131" name="TextBox 26"/>
          <p:cNvSpPr txBox="1">
            <a:spLocks noChangeArrowheads="1"/>
          </p:cNvSpPr>
          <p:nvPr/>
        </p:nvSpPr>
        <p:spPr bwMode="auto">
          <a:xfrm>
            <a:off x="7377113" y="6067425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17.6  </a:t>
            </a:r>
            <a:r>
              <a:rPr lang="el-GR" sz="1400" b="0">
                <a:solidFill>
                  <a:srgbClr val="000000"/>
                </a:solidFill>
                <a:latin typeface="Calibri" pitchFamily="-65" charset="0"/>
              </a:rPr>
              <a:t>Δ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31.4</a:t>
            </a:r>
            <a:endParaRPr lang="el-GR" sz="1400" b="0">
              <a:solidFill>
                <a:srgbClr val="000000"/>
              </a:solidFill>
              <a:latin typeface="Calibri" pitchFamily="-65" charset="0"/>
            </a:endParaRPr>
          </a:p>
        </p:txBody>
      </p:sp>
      <p:sp>
        <p:nvSpPr>
          <p:cNvPr id="346132" name="TextBox 27"/>
          <p:cNvSpPr txBox="1">
            <a:spLocks noChangeArrowheads="1"/>
          </p:cNvSpPr>
          <p:nvPr/>
        </p:nvSpPr>
        <p:spPr bwMode="auto">
          <a:xfrm>
            <a:off x="7088188" y="5788025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72</a:t>
            </a:r>
          </a:p>
        </p:txBody>
      </p:sp>
      <p:sp>
        <p:nvSpPr>
          <p:cNvPr id="346133" name="TextBox 28"/>
          <p:cNvSpPr txBox="1">
            <a:spLocks noChangeArrowheads="1"/>
          </p:cNvSpPr>
          <p:nvPr/>
        </p:nvSpPr>
        <p:spPr bwMode="auto">
          <a:xfrm>
            <a:off x="7499350" y="5788025"/>
            <a:ext cx="36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70</a:t>
            </a:r>
          </a:p>
        </p:txBody>
      </p:sp>
      <p:sp>
        <p:nvSpPr>
          <p:cNvPr id="346134" name="TextBox 29"/>
          <p:cNvSpPr txBox="1">
            <a:spLocks noChangeArrowheads="1"/>
          </p:cNvSpPr>
          <p:nvPr/>
        </p:nvSpPr>
        <p:spPr bwMode="auto">
          <a:xfrm>
            <a:off x="7923213" y="5788025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73</a:t>
            </a:r>
          </a:p>
        </p:txBody>
      </p:sp>
      <p:sp>
        <p:nvSpPr>
          <p:cNvPr id="346135" name="TextBox 30"/>
          <p:cNvSpPr txBox="1">
            <a:spLocks noChangeArrowheads="1"/>
          </p:cNvSpPr>
          <p:nvPr/>
        </p:nvSpPr>
        <p:spPr bwMode="auto">
          <a:xfrm>
            <a:off x="6872288" y="5791200"/>
            <a:ext cx="325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 i="1">
                <a:solidFill>
                  <a:srgbClr val="000000"/>
                </a:solidFill>
                <a:latin typeface="Calibri" pitchFamily="-65" charset="0"/>
              </a:rPr>
              <a:t>n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:</a:t>
            </a:r>
          </a:p>
        </p:txBody>
      </p:sp>
      <p:sp>
        <p:nvSpPr>
          <p:cNvPr id="346136" name="TextBox 31"/>
          <p:cNvSpPr txBox="1">
            <a:spLocks noChangeArrowheads="1"/>
          </p:cNvSpPr>
          <p:nvPr/>
        </p:nvSpPr>
        <p:spPr bwMode="auto">
          <a:xfrm>
            <a:off x="163513" y="6442075"/>
            <a:ext cx="2732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prstTxWarp prst="textNoShape">
              <a:avLst/>
            </a:prstTxWarp>
            <a:spAutoFit/>
          </a:bodyPr>
          <a:lstStyle/>
          <a:p>
            <a:pPr defTabSz="912813"/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*</a:t>
            </a:r>
            <a:r>
              <a:rPr lang="en-US" sz="1400" b="0" i="1">
                <a:solidFill>
                  <a:srgbClr val="000000"/>
                </a:solidFill>
                <a:latin typeface="Calibri" pitchFamily="-65" charset="0"/>
              </a:rPr>
              <a:t>P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&lt;0.05    **</a:t>
            </a:r>
            <a:r>
              <a:rPr lang="en-US" sz="1400" b="0" i="1">
                <a:solidFill>
                  <a:srgbClr val="000000"/>
                </a:solidFill>
                <a:latin typeface="Calibri" pitchFamily="-65" charset="0"/>
              </a:rPr>
              <a:t>P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&lt;0.01    ***</a:t>
            </a:r>
            <a:r>
              <a:rPr lang="en-US" sz="1400" b="0" i="1">
                <a:solidFill>
                  <a:srgbClr val="000000"/>
                </a:solidFill>
                <a:latin typeface="Calibri" pitchFamily="-65" charset="0"/>
              </a:rPr>
              <a:t>P</a:t>
            </a:r>
            <a:r>
              <a:rPr lang="en-US" sz="1400" b="0">
                <a:solidFill>
                  <a:srgbClr val="000000"/>
                </a:solidFill>
                <a:latin typeface="Calibri" pitchFamily="-65" charset="0"/>
              </a:rPr>
              <a:t>&lt;0.0001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29831" y="6547135"/>
            <a:ext cx="3075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Feagan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et al, N 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Engl J Med 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2013;369:699-710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3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Vedolizumab</a:t>
            </a:r>
            <a:r>
              <a:rPr lang="en-US" sz="3600" b="1" dirty="0" smtClean="0"/>
              <a:t> in UC: </a:t>
            </a:r>
            <a:br>
              <a:rPr lang="en-US" sz="3600" b="1" dirty="0" smtClean="0"/>
            </a:br>
            <a:r>
              <a:rPr lang="en-US" sz="3600" b="1" dirty="0" smtClean="0"/>
              <a:t>Mean Partial Mayo Score through Week 6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30" y="1549404"/>
            <a:ext cx="6019800" cy="4978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9831" y="6547135"/>
            <a:ext cx="2980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err="1" smtClean="0">
                <a:solidFill>
                  <a:prstClr val="black"/>
                </a:solidFill>
                <a:latin typeface="Calibri"/>
              </a:rPr>
              <a:t>Feagan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 BG. N </a:t>
            </a:r>
            <a:r>
              <a:rPr lang="da-DK" sz="1200" b="1" dirty="0" err="1">
                <a:solidFill>
                  <a:prstClr val="black"/>
                </a:solidFill>
                <a:latin typeface="Calibri"/>
              </a:rPr>
              <a:t>Engl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 J Med 2013;369:699-710.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3" y="274638"/>
            <a:ext cx="8953184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Vedolizumab</a:t>
            </a:r>
            <a:r>
              <a:rPr lang="en-US" sz="3600" b="1" dirty="0" smtClean="0"/>
              <a:t> in UC: </a:t>
            </a:r>
            <a:br>
              <a:rPr lang="en-US" sz="3600" b="1" dirty="0" smtClean="0"/>
            </a:br>
            <a:r>
              <a:rPr lang="en-US" sz="3600" b="1" dirty="0" smtClean="0"/>
              <a:t>Mean Partial Mayo Score from Week 6 to 52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2" y="2051011"/>
            <a:ext cx="8953184" cy="3909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9831" y="6547135"/>
            <a:ext cx="2980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err="1" smtClean="0">
                <a:solidFill>
                  <a:prstClr val="black"/>
                </a:solidFill>
                <a:latin typeface="Calibri"/>
              </a:rPr>
              <a:t>Feagan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 BG. N </a:t>
            </a:r>
            <a:r>
              <a:rPr lang="da-DK" sz="1200" b="1" dirty="0" err="1">
                <a:solidFill>
                  <a:prstClr val="black"/>
                </a:solidFill>
                <a:latin typeface="Calibri"/>
              </a:rPr>
              <a:t>Engl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 J Med 2013;369:699-710.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4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Vedolizumab</a:t>
            </a:r>
            <a:r>
              <a:rPr lang="en-US" sz="3600" b="1" dirty="0" smtClean="0"/>
              <a:t> in UC: % Change from </a:t>
            </a:r>
            <a:r>
              <a:rPr lang="en-US" sz="3600" b="1" dirty="0" err="1" smtClean="0"/>
              <a:t>Wk</a:t>
            </a:r>
            <a:r>
              <a:rPr lang="en-US" sz="3600" b="1" dirty="0" smtClean="0"/>
              <a:t> 6 in Prednisone-Equivalent Dose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1587500"/>
            <a:ext cx="8839200" cy="5109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2" y="1833033"/>
            <a:ext cx="3454400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4" y="6163157"/>
            <a:ext cx="4965700" cy="58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9831" y="6547135"/>
            <a:ext cx="2980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err="1" smtClean="0">
                <a:solidFill>
                  <a:prstClr val="black"/>
                </a:solidFill>
                <a:latin typeface="Calibri"/>
              </a:rPr>
              <a:t>Feagan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 BG. N </a:t>
            </a:r>
            <a:r>
              <a:rPr lang="da-DK" sz="1200" b="1" dirty="0" err="1">
                <a:solidFill>
                  <a:prstClr val="black"/>
                </a:solidFill>
                <a:latin typeface="Calibri"/>
              </a:rPr>
              <a:t>Engl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 J Med 2013;369:699-710.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5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itle 1"/>
          <p:cNvSpPr>
            <a:spLocks noGrp="1"/>
          </p:cNvSpPr>
          <p:nvPr>
            <p:ph type="title"/>
          </p:nvPr>
        </p:nvSpPr>
        <p:spPr>
          <a:xfrm>
            <a:off x="0" y="223155"/>
            <a:ext cx="9143999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GEMINI I – </a:t>
            </a:r>
            <a:r>
              <a:rPr lang="en-US" sz="3200" b="1" dirty="0" err="1" smtClean="0"/>
              <a:t>Vedolizumab</a:t>
            </a:r>
            <a:r>
              <a:rPr lang="en-US" sz="3200" b="1" dirty="0" smtClean="0"/>
              <a:t> for the </a:t>
            </a:r>
            <a:br>
              <a:rPr lang="en-US" sz="3200" b="1" dirty="0" smtClean="0"/>
            </a:br>
            <a:r>
              <a:rPr lang="en-US" sz="3200" b="1" dirty="0" smtClean="0"/>
              <a:t>Treatment of UC (Induction) and Prior Anti-TNF Use</a:t>
            </a:r>
          </a:p>
        </p:txBody>
      </p:sp>
      <p:sp>
        <p:nvSpPr>
          <p:cNvPr id="69660" name="TextBox 26"/>
          <p:cNvSpPr txBox="1">
            <a:spLocks noChangeArrowheads="1"/>
          </p:cNvSpPr>
          <p:nvPr/>
        </p:nvSpPr>
        <p:spPr bwMode="auto">
          <a:xfrm>
            <a:off x="57205" y="6521612"/>
            <a:ext cx="978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1F497D"/>
                </a:solidFill>
              </a:rPr>
              <a:t>*</a:t>
            </a:r>
            <a:r>
              <a:rPr lang="en-US" sz="1400" i="1" dirty="0" smtClean="0">
                <a:solidFill>
                  <a:srgbClr val="1F497D"/>
                </a:solidFill>
              </a:rPr>
              <a:t>P</a:t>
            </a:r>
            <a:r>
              <a:rPr lang="en-US" sz="1400" dirty="0" smtClean="0">
                <a:solidFill>
                  <a:srgbClr val="1F497D"/>
                </a:solidFill>
              </a:rPr>
              <a:t>&lt; </a:t>
            </a:r>
            <a:r>
              <a:rPr lang="en-US" sz="1400" dirty="0">
                <a:solidFill>
                  <a:srgbClr val="1F497D"/>
                </a:solidFill>
              </a:rPr>
              <a:t>0.005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4462686" y="6581001"/>
            <a:ext cx="46813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/>
            <a:r>
              <a:rPr lang="en-US" sz="1200">
                <a:solidFill>
                  <a:srgbClr val="000000"/>
                </a:solidFill>
              </a:rPr>
              <a:t>Feagan </a:t>
            </a:r>
            <a:r>
              <a:rPr lang="en-US" sz="1200" smtClean="0">
                <a:solidFill>
                  <a:srgbClr val="000000"/>
                </a:solidFill>
              </a:rPr>
              <a:t>B, et al. </a:t>
            </a:r>
            <a:r>
              <a:rPr lang="en-US" sz="1200">
                <a:solidFill>
                  <a:srgbClr val="000000"/>
                </a:solidFill>
              </a:rPr>
              <a:t>Presented at DDW; May 22, 2012. Abstract 943b.</a:t>
            </a:r>
          </a:p>
        </p:txBody>
      </p:sp>
      <p:graphicFrame>
        <p:nvGraphicFramePr>
          <p:cNvPr id="6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743674"/>
              </p:ext>
            </p:extLst>
          </p:nvPr>
        </p:nvGraphicFramePr>
        <p:xfrm>
          <a:off x="1328673" y="1525461"/>
          <a:ext cx="6179226" cy="425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TextBox 3"/>
          <p:cNvSpPr txBox="1">
            <a:spLocks noChangeArrowheads="1"/>
          </p:cNvSpPr>
          <p:nvPr/>
        </p:nvSpPr>
        <p:spPr bwMode="auto">
          <a:xfrm>
            <a:off x="7613144" y="2877542"/>
            <a:ext cx="741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s-ES_tradnl" sz="1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Placebo</a:t>
            </a:r>
            <a:endParaRPr lang="es-ES_tradnl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7648503" y="3426694"/>
            <a:ext cx="1174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s-ES_tradnl" sz="1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Vedolizumab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410030" y="2885683"/>
            <a:ext cx="137160" cy="91440"/>
          </a:xfrm>
          <a:prstGeom prst="rect">
            <a:avLst/>
          </a:prstGeom>
          <a:solidFill>
            <a:srgbClr val="FF9900"/>
          </a:solidFill>
          <a:ln w="6350"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45389" y="3434835"/>
            <a:ext cx="137160" cy="91440"/>
          </a:xfrm>
          <a:prstGeom prst="rect">
            <a:avLst/>
          </a:prstGeom>
          <a:solidFill>
            <a:srgbClr val="00B0F0"/>
          </a:solidFill>
          <a:ln w="6350"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8759" y="2106424"/>
            <a:ext cx="15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Prior </a:t>
            </a:r>
            <a:r>
              <a:rPr lang="en-US" smtClean="0">
                <a:solidFill>
                  <a:srgbClr val="000000"/>
                </a:solidFill>
                <a:latin typeface="Calibri"/>
              </a:rPr>
              <a:t>Anti-TNF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Exposure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620164" y="2106424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Calibri"/>
              </a:rPr>
              <a:t>No Prior Anti-TNF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19756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Vedolizumab in UC: GEMINI 1 </a:t>
            </a:r>
            <a:br>
              <a:rPr lang="en-US" sz="3600" b="1" dirty="0" smtClean="0"/>
            </a:br>
            <a:r>
              <a:rPr lang="en-US" sz="3600" b="1" dirty="0" smtClean="0"/>
              <a:t>Subgroup Analyses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Odds ratios favor vedolizumab for </a:t>
            </a:r>
            <a:r>
              <a:rPr lang="en-US" dirty="0"/>
              <a:t>clinical </a:t>
            </a:r>
            <a:r>
              <a:rPr lang="en-US" dirty="0" smtClean="0"/>
              <a:t>response/remission at week 6 and week 52 regardless of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Disease duration</a:t>
            </a:r>
          </a:p>
          <a:p>
            <a:pPr lvl="1"/>
            <a:r>
              <a:rPr lang="en-US" dirty="0" smtClean="0"/>
              <a:t>Prior anti-TNF, corticosteroid, </a:t>
            </a:r>
            <a:r>
              <a:rPr lang="en-US" dirty="0" err="1" smtClean="0"/>
              <a:t>immunomodulator</a:t>
            </a:r>
            <a:r>
              <a:rPr lang="en-US" dirty="0" smtClean="0"/>
              <a:t> use</a:t>
            </a:r>
          </a:p>
          <a:p>
            <a:pPr lvl="1"/>
            <a:r>
              <a:rPr lang="en-US" dirty="0" smtClean="0"/>
              <a:t>Baseline fecal calprotectin</a:t>
            </a:r>
          </a:p>
          <a:p>
            <a:pPr lvl="1"/>
            <a:r>
              <a:rPr lang="en-US" dirty="0" smtClean="0"/>
              <a:t>Baseline Mayo Score</a:t>
            </a:r>
          </a:p>
          <a:p>
            <a:pPr lvl="1"/>
            <a:r>
              <a:rPr lang="en-US" dirty="0" smtClean="0"/>
              <a:t>Disease extent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9831" y="6547135"/>
            <a:ext cx="2980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 err="1" smtClean="0">
                <a:solidFill>
                  <a:prstClr val="black"/>
                </a:solidFill>
                <a:latin typeface="Calibri"/>
              </a:rPr>
              <a:t>Feagan</a:t>
            </a:r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 BG. N </a:t>
            </a:r>
            <a:r>
              <a:rPr lang="da-DK" sz="1200" b="1" dirty="0" err="1">
                <a:solidFill>
                  <a:prstClr val="black"/>
                </a:solidFill>
                <a:latin typeface="Calibri"/>
              </a:rPr>
              <a:t>Engl</a:t>
            </a:r>
            <a:r>
              <a:rPr lang="da-DK" sz="1200" b="1" dirty="0">
                <a:solidFill>
                  <a:prstClr val="black"/>
                </a:solidFill>
                <a:latin typeface="Calibri"/>
              </a:rPr>
              <a:t> J Med 2013;369:699-710.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Learning 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understand the efficacy and safety of infliximab, </a:t>
            </a:r>
            <a:r>
              <a:rPr lang="en-US" dirty="0" err="1" smtClean="0"/>
              <a:t>adalimumab</a:t>
            </a:r>
            <a:r>
              <a:rPr lang="en-US" dirty="0" smtClean="0"/>
              <a:t> and </a:t>
            </a:r>
            <a:r>
              <a:rPr lang="en-US" dirty="0" err="1" smtClean="0"/>
              <a:t>golimumab</a:t>
            </a:r>
            <a:r>
              <a:rPr lang="en-US" dirty="0" smtClean="0"/>
              <a:t>, anti-TNF antibodies approved for the treatment of ulcerative colitis</a:t>
            </a:r>
          </a:p>
          <a:p>
            <a:r>
              <a:rPr lang="en-US" dirty="0" smtClean="0"/>
              <a:t>To understand the efficacy and safety of </a:t>
            </a:r>
            <a:r>
              <a:rPr lang="en-US" dirty="0" err="1" smtClean="0"/>
              <a:t>vedolizumab</a:t>
            </a:r>
            <a:r>
              <a:rPr lang="en-US" dirty="0" smtClean="0"/>
              <a:t>, an anti-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4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7</a:t>
            </a:r>
            <a:r>
              <a:rPr lang="en-US" dirty="0" smtClean="0"/>
              <a:t> integrin antibody newly approved for the treatment of ulcerative colitis</a:t>
            </a:r>
          </a:p>
          <a:p>
            <a:r>
              <a:rPr lang="en-US" dirty="0" smtClean="0"/>
              <a:t>To identify factors to consider in positioning biologics in treating ulcerative colitis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Vedolizumab: Safety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322264" y="6147162"/>
            <a:ext cx="4206239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1200" b="1" dirty="0" smtClean="0"/>
              <a:t>*Progressive multifocal </a:t>
            </a:r>
            <a:r>
              <a:rPr lang="en-US" sz="1200" b="1" dirty="0" err="1" smtClean="0"/>
              <a:t>leukoencephalopathy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33374" y="1617091"/>
            <a:ext cx="420624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US" sz="2000" b="1" smtClean="0">
                <a:solidFill>
                  <a:schemeClr val="bg1"/>
                </a:solidFill>
              </a:rPr>
              <a:t>Infusion-related Reactions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374" y="2031557"/>
            <a:ext cx="4206240" cy="1873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4 % (</a:t>
            </a:r>
            <a:r>
              <a:rPr lang="en-IN" sz="2000" dirty="0">
                <a:solidFill>
                  <a:schemeClr val="tx1"/>
                </a:solidFill>
              </a:rPr>
              <a:t>vs</a:t>
            </a:r>
            <a:r>
              <a:rPr lang="en-IN" sz="2000" dirty="0" smtClean="0">
                <a:solidFill>
                  <a:schemeClr val="tx1"/>
                </a:solidFill>
              </a:rPr>
              <a:t>. 3% placebo</a:t>
            </a:r>
            <a:r>
              <a:rPr lang="en-IN" sz="200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&lt;1</a:t>
            </a:r>
            <a:r>
              <a:rPr lang="en-IN" sz="2000" dirty="0" smtClean="0">
                <a:solidFill>
                  <a:schemeClr val="tx1"/>
                </a:solidFill>
              </a:rPr>
              <a:t>% “</a:t>
            </a:r>
            <a:r>
              <a:rPr lang="en-IN" sz="2000" dirty="0">
                <a:solidFill>
                  <a:schemeClr val="tx1"/>
                </a:solidFill>
              </a:rPr>
              <a:t>severe”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&lt;1</a:t>
            </a:r>
            <a:r>
              <a:rPr lang="en-IN" sz="2000" dirty="0" smtClean="0">
                <a:solidFill>
                  <a:schemeClr val="tx1"/>
                </a:solidFill>
              </a:rPr>
              <a:t>% required discontinued therapy</a:t>
            </a:r>
            <a:endParaRPr lang="en-IN" sz="2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Anaphylaxis:</a:t>
            </a:r>
          </a:p>
          <a:p>
            <a:pPr marL="404813" indent="-1714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–"/>
            </a:pPr>
            <a:r>
              <a:rPr lang="en-IN" sz="2000" dirty="0" smtClean="0">
                <a:solidFill>
                  <a:schemeClr val="tx1"/>
                </a:solidFill>
              </a:rPr>
              <a:t>1 / 1434 (</a:t>
            </a:r>
            <a:r>
              <a:rPr lang="en-IN" sz="2000" dirty="0">
                <a:solidFill>
                  <a:schemeClr val="tx1"/>
                </a:solidFill>
              </a:rPr>
              <a:t>0.07%)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3374" y="4023033"/>
            <a:ext cx="4206240" cy="40011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US" sz="2000" b="1" dirty="0">
                <a:solidFill>
                  <a:schemeClr val="bg1"/>
                </a:solidFill>
              </a:rPr>
              <a:t>PML*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3374" y="4446060"/>
            <a:ext cx="4206240" cy="1655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</a:t>
            </a:r>
            <a:r>
              <a:rPr lang="en-IN" sz="2000" dirty="0" smtClean="0">
                <a:solidFill>
                  <a:schemeClr val="tx1"/>
                </a:solidFill>
              </a:rPr>
              <a:t>cases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17085" y="1617091"/>
            <a:ext cx="4206240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US" sz="2000" b="1" dirty="0">
                <a:solidFill>
                  <a:schemeClr val="bg1"/>
                </a:solidFill>
              </a:rPr>
              <a:t>Immunogenicity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7085" y="2031557"/>
            <a:ext cx="4206240" cy="1873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4% anti-</a:t>
            </a:r>
            <a:r>
              <a:rPr lang="en-IN" sz="2000" dirty="0" err="1">
                <a:solidFill>
                  <a:schemeClr val="tx1"/>
                </a:solidFill>
              </a:rPr>
              <a:t>vedolizumab</a:t>
            </a:r>
            <a:r>
              <a:rPr lang="en-IN" sz="2000" dirty="0">
                <a:solidFill>
                  <a:schemeClr val="tx1"/>
                </a:solidFill>
              </a:rPr>
              <a:t> antibodies at any time during 52 weeks of study</a:t>
            </a:r>
          </a:p>
          <a:p>
            <a:pPr marL="457200" indent="-1714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–"/>
            </a:pPr>
            <a:r>
              <a:rPr lang="en-IN" sz="2000" dirty="0">
                <a:solidFill>
                  <a:schemeClr val="tx1"/>
                </a:solidFill>
              </a:rPr>
              <a:t>16</a:t>
            </a:r>
            <a:r>
              <a:rPr lang="en-IN" sz="2000" dirty="0" smtClean="0">
                <a:solidFill>
                  <a:schemeClr val="tx1"/>
                </a:solidFill>
              </a:rPr>
              <a:t>% persistently “+”</a:t>
            </a:r>
            <a:endParaRPr lang="en-IN" sz="2000" dirty="0">
              <a:solidFill>
                <a:schemeClr val="tx1"/>
              </a:solidFill>
            </a:endParaRPr>
          </a:p>
          <a:p>
            <a:pPr marL="457200" indent="-171450">
              <a:spcBef>
                <a:spcPts val="100"/>
              </a:spcBef>
              <a:spcAft>
                <a:spcPts val="200"/>
              </a:spcAft>
              <a:buFont typeface="Arial" panose="020B0604020202020204" pitchFamily="34" charset="0"/>
              <a:buChar char="–"/>
            </a:pPr>
            <a:r>
              <a:rPr lang="en-IN" sz="2000" dirty="0">
                <a:solidFill>
                  <a:schemeClr val="tx1"/>
                </a:solidFill>
              </a:rPr>
              <a:t>59</a:t>
            </a:r>
            <a:r>
              <a:rPr lang="en-IN" sz="2000" dirty="0" smtClean="0">
                <a:solidFill>
                  <a:schemeClr val="tx1"/>
                </a:solidFill>
              </a:rPr>
              <a:t>% neutralizing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17085" y="4023033"/>
            <a:ext cx="4206240" cy="40011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US" sz="2000" b="1" dirty="0">
                <a:solidFill>
                  <a:schemeClr val="bg1"/>
                </a:solidFill>
              </a:rPr>
              <a:t>Tuberculosis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17085" y="4446060"/>
            <a:ext cx="4206240" cy="1655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GEMINI </a:t>
            </a:r>
            <a:r>
              <a:rPr lang="en-IN" sz="2000" dirty="0" smtClean="0">
                <a:solidFill>
                  <a:schemeClr val="tx1"/>
                </a:solidFill>
              </a:rPr>
              <a:t>1 - </a:t>
            </a:r>
            <a:r>
              <a:rPr lang="en-IN" sz="2000" dirty="0">
                <a:solidFill>
                  <a:schemeClr val="tx1"/>
                </a:solidFill>
              </a:rPr>
              <a:t>895 pts: 0 cases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GEMINI </a:t>
            </a:r>
            <a:r>
              <a:rPr lang="en-IN" sz="2000" dirty="0" smtClean="0">
                <a:solidFill>
                  <a:schemeClr val="tx1"/>
                </a:solidFill>
              </a:rPr>
              <a:t>2 - </a:t>
            </a:r>
            <a:r>
              <a:rPr lang="en-IN" sz="2000" dirty="0">
                <a:solidFill>
                  <a:schemeClr val="tx1"/>
                </a:solidFill>
              </a:rPr>
              <a:t>1115 pts: 1 </a:t>
            </a:r>
            <a:r>
              <a:rPr lang="en-IN" sz="2000" dirty="0" err="1">
                <a:solidFill>
                  <a:schemeClr val="tx1"/>
                </a:solidFill>
              </a:rPr>
              <a:t>pt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8964" y="6622656"/>
            <a:ext cx="8442021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/>
            <a:r>
              <a:rPr lang="da-DK" sz="1200" b="1" dirty="0" err="1" smtClean="0"/>
              <a:t>Entyvio</a:t>
            </a:r>
            <a:r>
              <a:rPr lang="da-DK" sz="1200" b="1" dirty="0" smtClean="0"/>
              <a:t> [</a:t>
            </a:r>
            <a:r>
              <a:rPr lang="da-DK" sz="1200" b="1" dirty="0" err="1" smtClean="0"/>
              <a:t>package</a:t>
            </a:r>
            <a:r>
              <a:rPr lang="da-DK" sz="1200" b="1" dirty="0" smtClean="0"/>
              <a:t> </a:t>
            </a:r>
            <a:r>
              <a:rPr lang="da-DK" sz="1200" b="1" dirty="0" err="1" smtClean="0"/>
              <a:t>insert</a:t>
            </a:r>
            <a:r>
              <a:rPr lang="da-DK" sz="1200" b="1" dirty="0" smtClean="0"/>
              <a:t>]. </a:t>
            </a:r>
            <a:r>
              <a:rPr lang="da-DK" sz="1200" b="1" dirty="0" err="1" smtClean="0"/>
              <a:t>Deerfield</a:t>
            </a:r>
            <a:r>
              <a:rPr lang="da-DK" sz="1200" b="1" dirty="0" smtClean="0"/>
              <a:t>, IL: </a:t>
            </a:r>
            <a:r>
              <a:rPr lang="da-DK" sz="1200" b="1" dirty="0" err="1" smtClean="0"/>
              <a:t>Takeda</a:t>
            </a:r>
            <a:r>
              <a:rPr lang="da-DK" sz="1200" b="1" dirty="0" smtClean="0"/>
              <a:t> Pharmaceuticals America, Inc; May 2014</a:t>
            </a:r>
            <a:r>
              <a:rPr lang="da-DK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6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Dosing biologic agents for UC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Infliximab</a:t>
            </a:r>
          </a:p>
          <a:p>
            <a:pPr lvl="1"/>
            <a:r>
              <a:rPr lang="en-US" dirty="0" smtClean="0"/>
              <a:t>5 mg/kg IV weeks 0, 2, 6, and every 8 weeks</a:t>
            </a:r>
          </a:p>
          <a:p>
            <a:r>
              <a:rPr lang="en-US" dirty="0" err="1" smtClean="0"/>
              <a:t>Adalimumab</a:t>
            </a:r>
            <a:endParaRPr lang="en-US" dirty="0" smtClean="0"/>
          </a:p>
          <a:p>
            <a:pPr lvl="1"/>
            <a:r>
              <a:rPr lang="en-US" dirty="0" smtClean="0"/>
              <a:t>160 mg, 80 mg, 40 mg SC every 2 weeks</a:t>
            </a:r>
          </a:p>
          <a:p>
            <a:r>
              <a:rPr lang="en-US" dirty="0" err="1" smtClean="0"/>
              <a:t>Golimumab</a:t>
            </a:r>
            <a:endParaRPr lang="en-US" dirty="0" smtClean="0"/>
          </a:p>
          <a:p>
            <a:pPr lvl="1"/>
            <a:r>
              <a:rPr lang="en-US" dirty="0" smtClean="0"/>
              <a:t>200 mg SC </a:t>
            </a:r>
            <a:r>
              <a:rPr lang="en-US" dirty="0" err="1" smtClean="0"/>
              <a:t>wk</a:t>
            </a:r>
            <a:r>
              <a:rPr lang="en-US" dirty="0" smtClean="0"/>
              <a:t> 0, 100 mg SC </a:t>
            </a:r>
            <a:r>
              <a:rPr lang="en-US" dirty="0" err="1" smtClean="0"/>
              <a:t>wk</a:t>
            </a:r>
            <a:r>
              <a:rPr lang="en-US" dirty="0" smtClean="0"/>
              <a:t> 2, 100 mg SC </a:t>
            </a:r>
            <a:r>
              <a:rPr lang="en-US" dirty="0" err="1" smtClean="0"/>
              <a:t>wk</a:t>
            </a:r>
            <a:r>
              <a:rPr lang="en-US" dirty="0" smtClean="0"/>
              <a:t> 6, 100 mg SC every 4 weeks</a:t>
            </a:r>
          </a:p>
          <a:p>
            <a:r>
              <a:rPr lang="en-US" dirty="0" smtClean="0"/>
              <a:t>Vedolizumab</a:t>
            </a:r>
          </a:p>
          <a:p>
            <a:pPr lvl="1"/>
            <a:r>
              <a:rPr lang="en-US" dirty="0" smtClean="0"/>
              <a:t>300 mg IV weeks 0, 2, 6 and every 8 weeks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Positioning Biologics in UC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793231"/>
              </p:ext>
            </p:extLst>
          </p:nvPr>
        </p:nvGraphicFramePr>
        <p:xfrm>
          <a:off x="457200" y="1413937"/>
          <a:ext cx="8229600" cy="517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Anti-TNF </a:t>
                      </a:r>
                      <a:r>
                        <a:rPr lang="en-US" sz="2400" dirty="0" err="1" smtClean="0"/>
                        <a:t>Ab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Vedo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Induction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236538"/>
                      <a:r>
                        <a:rPr lang="en-US" dirty="0" smtClean="0"/>
                        <a:t>Early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236538"/>
                      <a:r>
                        <a:rPr lang="en-US" dirty="0" smtClean="0"/>
                        <a:t>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Maintenance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Standard</a:t>
                      </a:r>
                      <a:r>
                        <a:rPr lang="en-US" b="1" baseline="0" dirty="0" smtClean="0"/>
                        <a:t> therapy failure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236538"/>
                      <a:r>
                        <a:rPr lang="en-US" dirty="0" smtClean="0"/>
                        <a:t>Steroids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236538"/>
                      <a:r>
                        <a:rPr lang="en-US" dirty="0" smtClean="0"/>
                        <a:t>Immune modulators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Anti-TNF failure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236538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236538"/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Severe,</a:t>
                      </a:r>
                      <a:r>
                        <a:rPr lang="en-US" b="1" baseline="0" dirty="0" smtClean="0"/>
                        <a:t> hospitalized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 </a:t>
                      </a:r>
                      <a:r>
                        <a:rPr lang="en-US" b="1" dirty="0" smtClean="0"/>
                        <a:t>      (IFX)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Safety Issues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Infection, Lymphoma, Immune</a:t>
                      </a:r>
                      <a:r>
                        <a:rPr lang="en-US" b="1" baseline="0" dirty="0" smtClean="0"/>
                        <a:t> Phenomena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Nasopharyngitis</a:t>
                      </a:r>
                      <a:r>
                        <a:rPr lang="en-US" b="1" dirty="0" smtClean="0"/>
                        <a:t>,</a:t>
                      </a:r>
                    </a:p>
                    <a:p>
                      <a:pPr algn="ctr"/>
                      <a:r>
                        <a:rPr lang="en-US" b="1" dirty="0" smtClean="0"/>
                        <a:t>?PML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521212" y="2302935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21212" y="2683931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1212" y="3064926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22079" y="2302935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22079" y="2683931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22079" y="3064926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21212" y="3810002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1212" y="4165596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22079" y="3810002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22079" y="4902200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22079" y="4165596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1212" y="5257780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22079" y="5257779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22079" y="5647240"/>
            <a:ext cx="237060" cy="23706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1212" y="4905594"/>
            <a:ext cx="237060" cy="23706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38148" y="5647242"/>
            <a:ext cx="237060" cy="237060"/>
          </a:xfrm>
          <a:prstGeom prst="ellipse">
            <a:avLst/>
          </a:prstGeom>
          <a:solidFill>
            <a:srgbClr val="45E9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Sequential Therapies for Ulcerative Colitis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4150" y="5937250"/>
            <a:ext cx="8839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Therapy is stepped up according to severity at presentation or failure at prior step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431800" y="2185988"/>
            <a:ext cx="1428750" cy="3521075"/>
          </a:xfrm>
          <a:prstGeom prst="upArrow">
            <a:avLst>
              <a:gd name="adj1" fmla="val 70667"/>
              <a:gd name="adj2" fmla="val 61668"/>
            </a:avLst>
          </a:prstGeom>
          <a:gradFill rotWithShape="1">
            <a:gsLst>
              <a:gs pos="0">
                <a:srgbClr val="0092CF"/>
              </a:gs>
              <a:gs pos="1000">
                <a:srgbClr val="0092CF"/>
              </a:gs>
              <a:gs pos="50000">
                <a:srgbClr val="165389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1919288" y="2241550"/>
            <a:ext cx="6477000" cy="3429000"/>
            <a:chOff x="1189" y="1392"/>
            <a:chExt cx="4080" cy="2160"/>
          </a:xfrm>
        </p:grpSpPr>
        <p:sp>
          <p:nvSpPr>
            <p:cNvPr id="38940" name="Line 6"/>
            <p:cNvSpPr>
              <a:spLocks noChangeShapeType="1"/>
            </p:cNvSpPr>
            <p:nvPr/>
          </p:nvSpPr>
          <p:spPr bwMode="auto">
            <a:xfrm>
              <a:off x="1203" y="1392"/>
              <a:ext cx="0" cy="2160"/>
            </a:xfrm>
            <a:prstGeom prst="line">
              <a:avLst/>
            </a:prstGeom>
            <a:noFill/>
            <a:ln w="38100">
              <a:solidFill>
                <a:srgbClr val="0F15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941" name="Line 7"/>
            <p:cNvSpPr>
              <a:spLocks noChangeShapeType="1"/>
            </p:cNvSpPr>
            <p:nvPr/>
          </p:nvSpPr>
          <p:spPr bwMode="auto">
            <a:xfrm>
              <a:off x="1189" y="3552"/>
              <a:ext cx="4080" cy="0"/>
            </a:xfrm>
            <a:prstGeom prst="line">
              <a:avLst/>
            </a:prstGeom>
            <a:noFill/>
            <a:ln w="38100">
              <a:solidFill>
                <a:srgbClr val="0F15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1941513" y="5060950"/>
            <a:ext cx="1676400" cy="0"/>
          </a:xfrm>
          <a:prstGeom prst="line">
            <a:avLst/>
          </a:prstGeom>
          <a:noFill/>
          <a:ln w="38100">
            <a:solidFill>
              <a:srgbClr val="0F1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 flipV="1">
            <a:off x="3748088" y="4146550"/>
            <a:ext cx="0" cy="914400"/>
          </a:xfrm>
          <a:prstGeom prst="line">
            <a:avLst/>
          </a:prstGeom>
          <a:noFill/>
          <a:ln w="38100">
            <a:solidFill>
              <a:srgbClr val="0F1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3736975" y="4146550"/>
            <a:ext cx="1698625" cy="9525"/>
          </a:xfrm>
          <a:prstGeom prst="line">
            <a:avLst/>
          </a:prstGeom>
          <a:noFill/>
          <a:ln w="38100">
            <a:solidFill>
              <a:srgbClr val="0F1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 flipV="1">
            <a:off x="5427663" y="3079750"/>
            <a:ext cx="0" cy="1066800"/>
          </a:xfrm>
          <a:prstGeom prst="line">
            <a:avLst/>
          </a:prstGeom>
          <a:noFill/>
          <a:ln w="38100">
            <a:solidFill>
              <a:srgbClr val="0F1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>
            <a:off x="5410200" y="3079750"/>
            <a:ext cx="1752600" cy="0"/>
          </a:xfrm>
          <a:prstGeom prst="line">
            <a:avLst/>
          </a:prstGeom>
          <a:noFill/>
          <a:ln w="38100">
            <a:solidFill>
              <a:srgbClr val="0F1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21" name="Line 13"/>
          <p:cNvSpPr>
            <a:spLocks noChangeShapeType="1"/>
          </p:cNvSpPr>
          <p:nvPr/>
        </p:nvSpPr>
        <p:spPr bwMode="auto">
          <a:xfrm>
            <a:off x="3617913" y="5060950"/>
            <a:ext cx="1828800" cy="0"/>
          </a:xfrm>
          <a:prstGeom prst="line">
            <a:avLst/>
          </a:prstGeom>
          <a:noFill/>
          <a:ln w="38100">
            <a:solidFill>
              <a:srgbClr val="0F152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5294313" y="4151313"/>
            <a:ext cx="2057400" cy="0"/>
          </a:xfrm>
          <a:prstGeom prst="line">
            <a:avLst/>
          </a:prstGeom>
          <a:noFill/>
          <a:ln w="38100">
            <a:solidFill>
              <a:srgbClr val="0F152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>
            <a:off x="6970713" y="3079750"/>
            <a:ext cx="1824037" cy="0"/>
          </a:xfrm>
          <a:prstGeom prst="line">
            <a:avLst/>
          </a:prstGeom>
          <a:noFill/>
          <a:ln w="38100">
            <a:solidFill>
              <a:srgbClr val="0F152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1931988" y="4759325"/>
            <a:ext cx="1844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Aminosalicylate</a:t>
            </a:r>
          </a:p>
        </p:txBody>
      </p:sp>
      <p:sp>
        <p:nvSpPr>
          <p:cNvPr id="324625" name="Text Box 17"/>
          <p:cNvSpPr txBox="1">
            <a:spLocks noChangeArrowheads="1"/>
          </p:cNvSpPr>
          <p:nvPr/>
        </p:nvSpPr>
        <p:spPr bwMode="auto">
          <a:xfrm>
            <a:off x="3592513" y="3854450"/>
            <a:ext cx="179546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  Corticosteroid</a:t>
            </a:r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5535613" y="2497138"/>
            <a:ext cx="15652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F1529"/>
                </a:solidFill>
              </a:rPr>
              <a:t>Infliximab</a:t>
            </a:r>
            <a:endParaRPr lang="en-US" sz="1700" dirty="0">
              <a:solidFill>
                <a:srgbClr val="0F1529"/>
              </a:solidFill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F1529"/>
                </a:solidFill>
              </a:rPr>
              <a:t>Cyclosporine</a:t>
            </a:r>
          </a:p>
        </p:txBody>
      </p:sp>
      <p:sp>
        <p:nvSpPr>
          <p:cNvPr id="38928" name="Text Box 19"/>
          <p:cNvSpPr txBox="1">
            <a:spLocks noChangeArrowheads="1"/>
          </p:cNvSpPr>
          <p:nvPr/>
        </p:nvSpPr>
        <p:spPr bwMode="auto">
          <a:xfrm>
            <a:off x="98425" y="1631950"/>
            <a:ext cx="20859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 Disease Severity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  at Presentation</a:t>
            </a:r>
          </a:p>
        </p:txBody>
      </p:sp>
      <p:sp>
        <p:nvSpPr>
          <p:cNvPr id="38929" name="Text Box 20"/>
          <p:cNvSpPr txBox="1">
            <a:spLocks noChangeArrowheads="1"/>
          </p:cNvSpPr>
          <p:nvPr/>
        </p:nvSpPr>
        <p:spPr bwMode="auto">
          <a:xfrm>
            <a:off x="596900" y="2681288"/>
            <a:ext cx="10874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50000"/>
              </a:spcAft>
            </a:pPr>
            <a:r>
              <a:rPr lang="en-US" sz="1600">
                <a:solidFill>
                  <a:srgbClr val="EEECE1"/>
                </a:solidFill>
              </a:rPr>
              <a:t>Severe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50000"/>
              </a:spcAft>
            </a:pPr>
            <a:r>
              <a:rPr lang="en-US" sz="1600">
                <a:solidFill>
                  <a:srgbClr val="EEECE1"/>
                </a:solidFill>
              </a:rPr>
              <a:t>Moderate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50000"/>
              </a:spcAft>
            </a:pPr>
            <a:r>
              <a:rPr lang="en-US" sz="1600">
                <a:solidFill>
                  <a:srgbClr val="EEECE1"/>
                </a:solidFill>
              </a:rPr>
              <a:t>Mild</a:t>
            </a: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5454650" y="3536950"/>
            <a:ext cx="1844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Aminosalicylate</a:t>
            </a:r>
          </a:p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Thiopurine</a:t>
            </a:r>
            <a:endParaRPr lang="en-US" sz="1700">
              <a:solidFill>
                <a:srgbClr val="0F1529"/>
              </a:solidFill>
              <a:latin typeface="Times New Roman" charset="0"/>
            </a:endParaRP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3768725" y="4757738"/>
            <a:ext cx="1844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F1529"/>
                </a:solidFill>
              </a:rPr>
              <a:t>Aminosalicylate</a:t>
            </a: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7189788" y="2497138"/>
            <a:ext cx="1311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F1529"/>
                </a:solidFill>
              </a:rPr>
              <a:t>Infliximab</a:t>
            </a:r>
            <a:endParaRPr lang="en-US" sz="1700" dirty="0">
              <a:solidFill>
                <a:srgbClr val="0F1529"/>
              </a:solidFill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err="1">
                <a:solidFill>
                  <a:srgbClr val="0F1529"/>
                </a:solidFill>
              </a:rPr>
              <a:t>Thiopurine</a:t>
            </a:r>
            <a:endParaRPr lang="en-US" sz="1700" dirty="0">
              <a:solidFill>
                <a:srgbClr val="0F1529"/>
              </a:solidFill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0F1529"/>
              </a:solidFill>
            </a:endParaRPr>
          </a:p>
        </p:txBody>
      </p:sp>
      <p:sp>
        <p:nvSpPr>
          <p:cNvPr id="38933" name="Line 24"/>
          <p:cNvSpPr>
            <a:spLocks noChangeShapeType="1"/>
          </p:cNvSpPr>
          <p:nvPr/>
        </p:nvSpPr>
        <p:spPr bwMode="auto">
          <a:xfrm>
            <a:off x="6921500" y="5060950"/>
            <a:ext cx="417513" cy="0"/>
          </a:xfrm>
          <a:prstGeom prst="line">
            <a:avLst/>
          </a:prstGeom>
          <a:noFill/>
          <a:ln w="38100">
            <a:solidFill>
              <a:srgbClr val="0F1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34" name="Line 25"/>
          <p:cNvSpPr>
            <a:spLocks noChangeShapeType="1"/>
          </p:cNvSpPr>
          <p:nvPr/>
        </p:nvSpPr>
        <p:spPr bwMode="auto">
          <a:xfrm>
            <a:off x="6921500" y="5321300"/>
            <a:ext cx="433388" cy="0"/>
          </a:xfrm>
          <a:prstGeom prst="line">
            <a:avLst/>
          </a:prstGeom>
          <a:noFill/>
          <a:ln w="38100">
            <a:solidFill>
              <a:srgbClr val="0F152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35" name="Text Box 26"/>
          <p:cNvSpPr txBox="1">
            <a:spLocks noChangeArrowheads="1"/>
          </p:cNvSpPr>
          <p:nvPr/>
        </p:nvSpPr>
        <p:spPr bwMode="auto">
          <a:xfrm>
            <a:off x="7348538" y="4921250"/>
            <a:ext cx="10493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F1529"/>
                </a:solidFill>
              </a:rPr>
              <a:t>Induction</a:t>
            </a:r>
          </a:p>
        </p:txBody>
      </p:sp>
      <p:sp>
        <p:nvSpPr>
          <p:cNvPr id="38936" name="Rectangle 27"/>
          <p:cNvSpPr>
            <a:spLocks noChangeArrowheads="1"/>
          </p:cNvSpPr>
          <p:nvPr/>
        </p:nvSpPr>
        <p:spPr bwMode="auto">
          <a:xfrm>
            <a:off x="7348538" y="5170488"/>
            <a:ext cx="13509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F1529"/>
                </a:solidFill>
                <a:latin typeface="Arial" charset="0"/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>
            <a:off x="7118350" y="2241550"/>
            <a:ext cx="0" cy="838200"/>
          </a:xfrm>
          <a:prstGeom prst="line">
            <a:avLst/>
          </a:prstGeom>
          <a:noFill/>
          <a:ln w="38100">
            <a:solidFill>
              <a:srgbClr val="1653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38" name="Line 29"/>
          <p:cNvSpPr>
            <a:spLocks noChangeShapeType="1"/>
          </p:cNvSpPr>
          <p:nvPr/>
        </p:nvSpPr>
        <p:spPr bwMode="auto">
          <a:xfrm>
            <a:off x="7118350" y="2241550"/>
            <a:ext cx="1676400" cy="0"/>
          </a:xfrm>
          <a:prstGeom prst="line">
            <a:avLst/>
          </a:prstGeom>
          <a:noFill/>
          <a:ln w="38100">
            <a:solidFill>
              <a:srgbClr val="1653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39" name="Text Box 30"/>
          <p:cNvSpPr txBox="1">
            <a:spLocks noChangeArrowheads="1"/>
          </p:cNvSpPr>
          <p:nvPr/>
        </p:nvSpPr>
        <p:spPr bwMode="auto">
          <a:xfrm>
            <a:off x="7273925" y="189706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F1529"/>
                </a:solidFill>
              </a:rPr>
              <a:t>Colectomy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19870" y="1191692"/>
            <a:ext cx="3335867" cy="2712955"/>
            <a:chOff x="2319870" y="1191692"/>
            <a:chExt cx="3335867" cy="2712955"/>
          </a:xfrm>
        </p:grpSpPr>
        <p:sp>
          <p:nvSpPr>
            <p:cNvPr id="2" name="TextBox 1"/>
            <p:cNvSpPr txBox="1"/>
            <p:nvPr/>
          </p:nvSpPr>
          <p:spPr>
            <a:xfrm>
              <a:off x="2606231" y="1473212"/>
              <a:ext cx="2767755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Adalimumab</a:t>
              </a:r>
              <a:r>
                <a:rPr lang="en-US" sz="2000" b="1" dirty="0" smtClean="0"/>
                <a:t> 9/28/2012</a:t>
              </a:r>
            </a:p>
            <a:p>
              <a:pPr algn="ctr"/>
              <a:r>
                <a:rPr lang="en-US" sz="2000" b="1" dirty="0" err="1" smtClean="0"/>
                <a:t>Golimumab</a:t>
              </a:r>
              <a:r>
                <a:rPr lang="en-US" sz="2000" b="1" dirty="0" smtClean="0"/>
                <a:t> 5/15/2013</a:t>
              </a:r>
            </a:p>
            <a:p>
              <a:pPr algn="ctr"/>
              <a:r>
                <a:rPr lang="en-US" sz="2000" b="1" dirty="0" smtClean="0"/>
                <a:t>Vedolizumab 5/20/2014</a:t>
              </a:r>
            </a:p>
            <a:p>
              <a:pPr algn="ctr"/>
              <a:endParaRPr lang="en-US" sz="2000" b="1" dirty="0" smtClean="0"/>
            </a:p>
            <a:p>
              <a:pPr algn="ctr"/>
              <a:r>
                <a:rPr lang="en-US" sz="7200" b="1" dirty="0"/>
                <a:t>?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19870" y="1191692"/>
              <a:ext cx="3335867" cy="1668463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190" b="-13190"/>
          <a:stretch>
            <a:fillRect/>
          </a:stretch>
        </p:blipFill>
        <p:spPr>
          <a:xfrm>
            <a:off x="457200" y="76196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3658520" y="6500651"/>
            <a:ext cx="5353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 err="1" smtClean="0"/>
              <a:t>Kornbluth</a:t>
            </a:r>
            <a:r>
              <a:rPr lang="nl-NL" sz="1400" b="1" dirty="0" smtClean="0"/>
              <a:t> A, </a:t>
            </a:r>
            <a:r>
              <a:rPr lang="nl-NL" sz="1400" b="1" dirty="0" err="1" smtClean="0"/>
              <a:t>Sachar</a:t>
            </a:r>
            <a:r>
              <a:rPr lang="nl-NL" sz="1400" b="1" dirty="0" smtClean="0"/>
              <a:t> DB, et al. Am </a:t>
            </a:r>
            <a:r>
              <a:rPr lang="nl-NL" sz="1400" b="1" dirty="0"/>
              <a:t>J </a:t>
            </a:r>
            <a:r>
              <a:rPr lang="nl-NL" sz="1400" b="1" dirty="0" err="1"/>
              <a:t>Gastroenterol</a:t>
            </a:r>
            <a:r>
              <a:rPr lang="nl-NL" sz="1400" b="1" dirty="0"/>
              <a:t>  2010; 105:501–</a:t>
            </a:r>
            <a:r>
              <a:rPr lang="nl-NL" sz="1400" b="1" dirty="0" smtClean="0"/>
              <a:t>523 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389468" y="3554789"/>
            <a:ext cx="8297332" cy="6277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468" y="3657598"/>
            <a:ext cx="8297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Considerations for positioning biologic therapy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Disease severity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Extent </a:t>
            </a:r>
            <a:r>
              <a:rPr lang="en-US" sz="2800" dirty="0"/>
              <a:t>of disease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Prior and current therapies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Safety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467" y="4182532"/>
            <a:ext cx="5689600" cy="419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3" y="5029185"/>
            <a:ext cx="5689600" cy="419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6" y="5452513"/>
            <a:ext cx="5689600" cy="419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Lexicon of Biologics Studies in UC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Infliximab</a:t>
            </a:r>
          </a:p>
          <a:p>
            <a:pPr lvl="1"/>
            <a:r>
              <a:rPr lang="en-US" dirty="0" smtClean="0"/>
              <a:t>ACT 1 &amp; 2</a:t>
            </a:r>
          </a:p>
          <a:p>
            <a:pPr lvl="1"/>
            <a:r>
              <a:rPr lang="en-US" dirty="0" smtClean="0"/>
              <a:t>CYCIF</a:t>
            </a:r>
          </a:p>
          <a:p>
            <a:r>
              <a:rPr lang="en-US" dirty="0" err="1" smtClean="0"/>
              <a:t>Adalimumab</a:t>
            </a:r>
            <a:endParaRPr lang="en-US" dirty="0" smtClean="0"/>
          </a:p>
          <a:p>
            <a:pPr lvl="1"/>
            <a:r>
              <a:rPr lang="en-US" dirty="0" smtClean="0"/>
              <a:t>ULTRA 1 &amp; 2</a:t>
            </a:r>
          </a:p>
          <a:p>
            <a:r>
              <a:rPr lang="en-US" dirty="0" err="1" smtClean="0"/>
              <a:t>Golimumab</a:t>
            </a:r>
            <a:endParaRPr lang="en-US" dirty="0" smtClean="0"/>
          </a:p>
          <a:p>
            <a:pPr lvl="1"/>
            <a:r>
              <a:rPr lang="en-US" dirty="0" smtClean="0"/>
              <a:t>PURSUIT</a:t>
            </a:r>
          </a:p>
          <a:p>
            <a:r>
              <a:rPr lang="en-US" dirty="0" err="1" smtClean="0"/>
              <a:t>Vedolizumab</a:t>
            </a:r>
            <a:endParaRPr lang="en-US" dirty="0" smtClean="0"/>
          </a:p>
          <a:p>
            <a:pPr lvl="1"/>
            <a:r>
              <a:rPr lang="en-US" dirty="0" smtClean="0"/>
              <a:t>GEMINI 1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75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ＭＳ Ｐゴシック" charset="0"/>
                <a:cs typeface="ＭＳ Ｐゴシック" charset="0"/>
              </a:rPr>
              <a:t>Infliximab for Moderate to Severe </a:t>
            </a:r>
            <a:r>
              <a:rPr lang="en-US" sz="3200" b="1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latin typeface="+mn-lt"/>
                <a:ea typeface="ＭＳ Ｐゴシック" charset="0"/>
                <a:cs typeface="ＭＳ Ｐゴシック" charset="0"/>
              </a:rPr>
              <a:t>Ulcerative </a:t>
            </a:r>
            <a:r>
              <a:rPr lang="en-US" sz="3200" b="1" dirty="0">
                <a:latin typeface="+mn-lt"/>
                <a:ea typeface="ＭＳ Ｐゴシック" charset="0"/>
                <a:cs typeface="ＭＳ Ｐゴシック" charset="0"/>
              </a:rPr>
              <a:t>Colitis: ACT 1 &amp; 2</a:t>
            </a:r>
          </a:p>
        </p:txBody>
      </p:sp>
      <p:sp>
        <p:nvSpPr>
          <p:cNvPr id="47112" name="Text Box 15"/>
          <p:cNvSpPr txBox="1">
            <a:spLocks noChangeArrowheads="1"/>
          </p:cNvSpPr>
          <p:nvPr/>
        </p:nvSpPr>
        <p:spPr bwMode="auto">
          <a:xfrm>
            <a:off x="5719867" y="6581001"/>
            <a:ext cx="34368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sz="1200" dirty="0" err="1">
                <a:solidFill>
                  <a:prstClr val="black"/>
                </a:solidFill>
                <a:latin typeface="Calibri"/>
              </a:rPr>
              <a:t>Rutgeerts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P, et al. </a:t>
            </a:r>
            <a:r>
              <a:rPr lang="en-GB" sz="1200" i="1" dirty="0">
                <a:solidFill>
                  <a:prstClr val="black"/>
                </a:solidFill>
                <a:latin typeface="Calibri"/>
              </a:rPr>
              <a:t>N </a:t>
            </a:r>
            <a:r>
              <a:rPr lang="en-GB" sz="1200" i="1" dirty="0" err="1">
                <a:solidFill>
                  <a:prstClr val="black"/>
                </a:solidFill>
                <a:latin typeface="Calibri"/>
              </a:rPr>
              <a:t>Engl</a:t>
            </a:r>
            <a:r>
              <a:rPr lang="en-GB" sz="1200" i="1" dirty="0">
                <a:solidFill>
                  <a:prstClr val="black"/>
                </a:solidFill>
                <a:latin typeface="Calibri"/>
              </a:rPr>
              <a:t> J Med.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2005;353:2462-79.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7113" name="Group 66"/>
          <p:cNvGrpSpPr>
            <a:grpSpLocks/>
          </p:cNvGrpSpPr>
          <p:nvPr/>
        </p:nvGrpSpPr>
        <p:grpSpPr bwMode="auto">
          <a:xfrm>
            <a:off x="252413" y="1430864"/>
            <a:ext cx="8637587" cy="4794250"/>
            <a:chOff x="159" y="816"/>
            <a:chExt cx="5441" cy="3020"/>
          </a:xfrm>
        </p:grpSpPr>
        <p:graphicFrame>
          <p:nvGraphicFramePr>
            <p:cNvPr id="4710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841267"/>
                </p:ext>
              </p:extLst>
            </p:nvPr>
          </p:nvGraphicFramePr>
          <p:xfrm>
            <a:off x="159" y="1067"/>
            <a:ext cx="2674" cy="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Chart" r:id="rId3" imgW="4254500" imgH="2120900" progId="MSGraph.Chart.8">
                    <p:embed followColorScheme="full"/>
                  </p:oleObj>
                </mc:Choice>
                <mc:Fallback>
                  <p:oleObj name="Chart" r:id="rId3" imgW="4254500" imgH="21209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1067"/>
                          <a:ext cx="2674" cy="1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1878779"/>
                </p:ext>
              </p:extLst>
            </p:nvPr>
          </p:nvGraphicFramePr>
          <p:xfrm>
            <a:off x="2926" y="1067"/>
            <a:ext cx="2674" cy="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Chart" r:id="rId5" imgW="4254500" imgH="2120900" progId="MSGraph.Chart.8">
                    <p:embed followColorScheme="full"/>
                  </p:oleObj>
                </mc:Choice>
                <mc:Fallback>
                  <p:oleObj name="Chart" r:id="rId5" imgW="4254500" imgH="21209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" y="1067"/>
                          <a:ext cx="2674" cy="1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9115680"/>
                </p:ext>
              </p:extLst>
            </p:nvPr>
          </p:nvGraphicFramePr>
          <p:xfrm>
            <a:off x="2926" y="2503"/>
            <a:ext cx="2674" cy="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name="Chart" r:id="rId7" imgW="4254500" imgH="2120900" progId="MSGraph.Chart.8">
                    <p:embed followColorScheme="full"/>
                  </p:oleObj>
                </mc:Choice>
                <mc:Fallback>
                  <p:oleObj name="Chart" r:id="rId7" imgW="4254500" imgH="21209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" y="2503"/>
                          <a:ext cx="2674" cy="1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684708"/>
                </p:ext>
              </p:extLst>
            </p:nvPr>
          </p:nvGraphicFramePr>
          <p:xfrm>
            <a:off x="159" y="2503"/>
            <a:ext cx="2674" cy="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Chart" r:id="rId9" imgW="4254500" imgH="2120900" progId="MSGraph.Chart.8">
                    <p:embed followColorScheme="full"/>
                  </p:oleObj>
                </mc:Choice>
                <mc:Fallback>
                  <p:oleObj name="Chart" r:id="rId9" imgW="4254500" imgH="21209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2503"/>
                          <a:ext cx="2674" cy="1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4" name="Text Box 16"/>
            <p:cNvSpPr txBox="1">
              <a:spLocks noChangeArrowheads="1"/>
            </p:cNvSpPr>
            <p:nvPr/>
          </p:nvSpPr>
          <p:spPr bwMode="auto">
            <a:xfrm>
              <a:off x="1824" y="816"/>
              <a:ext cx="22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000">
                  <a:solidFill>
                    <a:prstClr val="black"/>
                  </a:solidFill>
                </a:rPr>
                <a:t>Clinical Response at Week 8</a:t>
              </a: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47115" name="Text Box 18"/>
            <p:cNvSpPr txBox="1">
              <a:spLocks noChangeArrowheads="1"/>
            </p:cNvSpPr>
            <p:nvPr/>
          </p:nvSpPr>
          <p:spPr bwMode="auto">
            <a:xfrm>
              <a:off x="1803" y="2342"/>
              <a:ext cx="2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000">
                  <a:solidFill>
                    <a:prstClr val="black"/>
                  </a:solidFill>
                </a:rPr>
                <a:t>Clinical Remission at Week 8</a:t>
              </a:r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47116" name="Group 25"/>
            <p:cNvGrpSpPr>
              <a:grpSpLocks/>
            </p:cNvGrpSpPr>
            <p:nvPr/>
          </p:nvGrpSpPr>
          <p:grpSpPr bwMode="auto">
            <a:xfrm>
              <a:off x="1152" y="1134"/>
              <a:ext cx="480" cy="174"/>
              <a:chOff x="1152" y="1134"/>
              <a:chExt cx="480" cy="174"/>
            </a:xfrm>
          </p:grpSpPr>
          <p:grpSp>
            <p:nvGrpSpPr>
              <p:cNvPr id="47154" name="Group 23"/>
              <p:cNvGrpSpPr>
                <a:grpSpLocks/>
              </p:cNvGrpSpPr>
              <p:nvPr/>
            </p:nvGrpSpPr>
            <p:grpSpPr bwMode="auto">
              <a:xfrm>
                <a:off x="1152" y="1260"/>
                <a:ext cx="480" cy="48"/>
                <a:chOff x="1152" y="1248"/>
                <a:chExt cx="480" cy="48"/>
              </a:xfrm>
            </p:grpSpPr>
            <p:sp>
              <p:nvSpPr>
                <p:cNvPr id="4715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63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57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1248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5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5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155" name="Text Box 24"/>
              <p:cNvSpPr txBox="1">
                <a:spLocks noChangeArrowheads="1"/>
              </p:cNvSpPr>
              <p:nvPr/>
            </p:nvSpPr>
            <p:spPr bwMode="auto">
              <a:xfrm>
                <a:off x="1200" y="1134"/>
                <a:ext cx="3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P&lt;0.001</a:t>
                </a:r>
              </a:p>
            </p:txBody>
          </p:sp>
        </p:grpSp>
        <p:grpSp>
          <p:nvGrpSpPr>
            <p:cNvPr id="47117" name="Group 26"/>
            <p:cNvGrpSpPr>
              <a:grpSpLocks/>
            </p:cNvGrpSpPr>
            <p:nvPr/>
          </p:nvGrpSpPr>
          <p:grpSpPr bwMode="auto">
            <a:xfrm>
              <a:off x="3936" y="1152"/>
              <a:ext cx="480" cy="174"/>
              <a:chOff x="1152" y="1134"/>
              <a:chExt cx="480" cy="174"/>
            </a:xfrm>
          </p:grpSpPr>
          <p:grpSp>
            <p:nvGrpSpPr>
              <p:cNvPr id="47149" name="Group 27"/>
              <p:cNvGrpSpPr>
                <a:grpSpLocks/>
              </p:cNvGrpSpPr>
              <p:nvPr/>
            </p:nvGrpSpPr>
            <p:grpSpPr bwMode="auto">
              <a:xfrm>
                <a:off x="1152" y="1260"/>
                <a:ext cx="480" cy="48"/>
                <a:chOff x="1152" y="1248"/>
                <a:chExt cx="480" cy="48"/>
              </a:xfrm>
            </p:grpSpPr>
            <p:sp>
              <p:nvSpPr>
                <p:cNvPr id="4715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63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52" name="Line 29"/>
                <p:cNvSpPr>
                  <a:spLocks noChangeShapeType="1"/>
                </p:cNvSpPr>
                <p:nvPr/>
              </p:nvSpPr>
              <p:spPr bwMode="auto">
                <a:xfrm>
                  <a:off x="1152" y="1248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5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15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150" name="Text Box 31"/>
              <p:cNvSpPr txBox="1">
                <a:spLocks noChangeArrowheads="1"/>
              </p:cNvSpPr>
              <p:nvPr/>
            </p:nvSpPr>
            <p:spPr bwMode="auto">
              <a:xfrm>
                <a:off x="1200" y="1134"/>
                <a:ext cx="3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P&lt;0.001</a:t>
                </a:r>
              </a:p>
            </p:txBody>
          </p:sp>
        </p:grpSp>
        <p:grpSp>
          <p:nvGrpSpPr>
            <p:cNvPr id="47118" name="Group 32"/>
            <p:cNvGrpSpPr>
              <a:grpSpLocks/>
            </p:cNvGrpSpPr>
            <p:nvPr/>
          </p:nvGrpSpPr>
          <p:grpSpPr bwMode="auto">
            <a:xfrm>
              <a:off x="3936" y="2820"/>
              <a:ext cx="480" cy="174"/>
              <a:chOff x="1152" y="1134"/>
              <a:chExt cx="480" cy="174"/>
            </a:xfrm>
          </p:grpSpPr>
          <p:grpSp>
            <p:nvGrpSpPr>
              <p:cNvPr id="47144" name="Group 33"/>
              <p:cNvGrpSpPr>
                <a:grpSpLocks/>
              </p:cNvGrpSpPr>
              <p:nvPr/>
            </p:nvGrpSpPr>
            <p:grpSpPr bwMode="auto">
              <a:xfrm>
                <a:off x="1152" y="1260"/>
                <a:ext cx="480" cy="48"/>
                <a:chOff x="1152" y="1248"/>
                <a:chExt cx="480" cy="48"/>
              </a:xfrm>
            </p:grpSpPr>
            <p:sp>
              <p:nvSpPr>
                <p:cNvPr id="4714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63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47" name="Line 35"/>
                <p:cNvSpPr>
                  <a:spLocks noChangeShapeType="1"/>
                </p:cNvSpPr>
                <p:nvPr/>
              </p:nvSpPr>
              <p:spPr bwMode="auto">
                <a:xfrm>
                  <a:off x="1152" y="1248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4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5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145" name="Text Box 37"/>
              <p:cNvSpPr txBox="1">
                <a:spLocks noChangeArrowheads="1"/>
              </p:cNvSpPr>
              <p:nvPr/>
            </p:nvSpPr>
            <p:spPr bwMode="auto">
              <a:xfrm>
                <a:off x="1200" y="1134"/>
                <a:ext cx="3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P&lt;0.001</a:t>
                </a:r>
              </a:p>
            </p:txBody>
          </p:sp>
        </p:grpSp>
        <p:grpSp>
          <p:nvGrpSpPr>
            <p:cNvPr id="47119" name="Group 38"/>
            <p:cNvGrpSpPr>
              <a:grpSpLocks/>
            </p:cNvGrpSpPr>
            <p:nvPr/>
          </p:nvGrpSpPr>
          <p:grpSpPr bwMode="auto">
            <a:xfrm>
              <a:off x="1140" y="2796"/>
              <a:ext cx="480" cy="174"/>
              <a:chOff x="1152" y="1134"/>
              <a:chExt cx="480" cy="174"/>
            </a:xfrm>
          </p:grpSpPr>
          <p:grpSp>
            <p:nvGrpSpPr>
              <p:cNvPr id="47139" name="Group 39"/>
              <p:cNvGrpSpPr>
                <a:grpSpLocks/>
              </p:cNvGrpSpPr>
              <p:nvPr/>
            </p:nvGrpSpPr>
            <p:grpSpPr bwMode="auto">
              <a:xfrm>
                <a:off x="1152" y="1260"/>
                <a:ext cx="480" cy="48"/>
                <a:chOff x="1152" y="1248"/>
                <a:chExt cx="480" cy="48"/>
              </a:xfrm>
            </p:grpSpPr>
            <p:sp>
              <p:nvSpPr>
                <p:cNvPr id="47141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63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42" name="Line 41"/>
                <p:cNvSpPr>
                  <a:spLocks noChangeShapeType="1"/>
                </p:cNvSpPr>
                <p:nvPr/>
              </p:nvSpPr>
              <p:spPr bwMode="auto">
                <a:xfrm>
                  <a:off x="1152" y="1248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4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152" y="124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140" name="Text Box 43"/>
              <p:cNvSpPr txBox="1">
                <a:spLocks noChangeArrowheads="1"/>
              </p:cNvSpPr>
              <p:nvPr/>
            </p:nvSpPr>
            <p:spPr bwMode="auto">
              <a:xfrm>
                <a:off x="1200" y="1134"/>
                <a:ext cx="3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P&lt;0.001</a:t>
                </a:r>
              </a:p>
            </p:txBody>
          </p:sp>
        </p:grpSp>
        <p:sp>
          <p:nvSpPr>
            <p:cNvPr id="47120" name="Line 46"/>
            <p:cNvSpPr>
              <a:spLocks noChangeShapeType="1"/>
            </p:cNvSpPr>
            <p:nvPr/>
          </p:nvSpPr>
          <p:spPr bwMode="auto">
            <a:xfrm flipV="1">
              <a:off x="2256" y="281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21" name="Line 47"/>
            <p:cNvSpPr>
              <a:spLocks noChangeShapeType="1"/>
            </p:cNvSpPr>
            <p:nvPr/>
          </p:nvSpPr>
          <p:spPr bwMode="auto">
            <a:xfrm>
              <a:off x="1104" y="2814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22" name="Line 48"/>
            <p:cNvSpPr>
              <a:spLocks noChangeShapeType="1"/>
            </p:cNvSpPr>
            <p:nvPr/>
          </p:nvSpPr>
          <p:spPr bwMode="auto">
            <a:xfrm flipV="1">
              <a:off x="1104" y="281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23" name="Text Box 49"/>
            <p:cNvSpPr txBox="1">
              <a:spLocks noChangeArrowheads="1"/>
            </p:cNvSpPr>
            <p:nvPr/>
          </p:nvSpPr>
          <p:spPr bwMode="auto">
            <a:xfrm>
              <a:off x="1486" y="2688"/>
              <a:ext cx="3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prstClr val="black"/>
                  </a:solidFill>
                </a:rPr>
                <a:t>P=0.002</a:t>
              </a:r>
            </a:p>
          </p:txBody>
        </p:sp>
        <p:grpSp>
          <p:nvGrpSpPr>
            <p:cNvPr id="47124" name="Group 51"/>
            <p:cNvGrpSpPr>
              <a:grpSpLocks/>
            </p:cNvGrpSpPr>
            <p:nvPr/>
          </p:nvGrpSpPr>
          <p:grpSpPr bwMode="auto">
            <a:xfrm>
              <a:off x="3888" y="2688"/>
              <a:ext cx="1152" cy="174"/>
              <a:chOff x="576" y="3906"/>
              <a:chExt cx="1152" cy="174"/>
            </a:xfrm>
          </p:grpSpPr>
          <p:sp>
            <p:nvSpPr>
              <p:cNvPr id="47135" name="Line 52"/>
              <p:cNvSpPr>
                <a:spLocks noChangeShapeType="1"/>
              </p:cNvSpPr>
              <p:nvPr/>
            </p:nvSpPr>
            <p:spPr bwMode="auto">
              <a:xfrm flipV="1">
                <a:off x="1728" y="40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36" name="Line 53"/>
              <p:cNvSpPr>
                <a:spLocks noChangeShapeType="1"/>
              </p:cNvSpPr>
              <p:nvPr/>
            </p:nvSpPr>
            <p:spPr bwMode="auto">
              <a:xfrm>
                <a:off x="576" y="4032"/>
                <a:ext cx="11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37" name="Line 54"/>
              <p:cNvSpPr>
                <a:spLocks noChangeShapeType="1"/>
              </p:cNvSpPr>
              <p:nvPr/>
            </p:nvSpPr>
            <p:spPr bwMode="auto">
              <a:xfrm flipV="1">
                <a:off x="576" y="40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38" name="Text Box 55"/>
              <p:cNvSpPr txBox="1">
                <a:spLocks noChangeArrowheads="1"/>
              </p:cNvSpPr>
              <p:nvPr/>
            </p:nvSpPr>
            <p:spPr bwMode="auto">
              <a:xfrm>
                <a:off x="958" y="3906"/>
                <a:ext cx="3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P&lt;0.001</a:t>
                </a:r>
              </a:p>
            </p:txBody>
          </p:sp>
        </p:grpSp>
        <p:grpSp>
          <p:nvGrpSpPr>
            <p:cNvPr id="47125" name="Group 56"/>
            <p:cNvGrpSpPr>
              <a:grpSpLocks/>
            </p:cNvGrpSpPr>
            <p:nvPr/>
          </p:nvGrpSpPr>
          <p:grpSpPr bwMode="auto">
            <a:xfrm>
              <a:off x="3888" y="1026"/>
              <a:ext cx="1152" cy="174"/>
              <a:chOff x="576" y="3906"/>
              <a:chExt cx="1152" cy="174"/>
            </a:xfrm>
          </p:grpSpPr>
          <p:sp>
            <p:nvSpPr>
              <p:cNvPr id="47131" name="Line 57"/>
              <p:cNvSpPr>
                <a:spLocks noChangeShapeType="1"/>
              </p:cNvSpPr>
              <p:nvPr/>
            </p:nvSpPr>
            <p:spPr bwMode="auto">
              <a:xfrm flipV="1">
                <a:off x="1728" y="40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32" name="Line 58"/>
              <p:cNvSpPr>
                <a:spLocks noChangeShapeType="1"/>
              </p:cNvSpPr>
              <p:nvPr/>
            </p:nvSpPr>
            <p:spPr bwMode="auto">
              <a:xfrm>
                <a:off x="576" y="4032"/>
                <a:ext cx="11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33" name="Line 59"/>
              <p:cNvSpPr>
                <a:spLocks noChangeShapeType="1"/>
              </p:cNvSpPr>
              <p:nvPr/>
            </p:nvSpPr>
            <p:spPr bwMode="auto">
              <a:xfrm flipV="1">
                <a:off x="576" y="40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34" name="Text Box 60"/>
              <p:cNvSpPr txBox="1">
                <a:spLocks noChangeArrowheads="1"/>
              </p:cNvSpPr>
              <p:nvPr/>
            </p:nvSpPr>
            <p:spPr bwMode="auto">
              <a:xfrm>
                <a:off x="958" y="3906"/>
                <a:ext cx="3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P&lt;0.001</a:t>
                </a:r>
              </a:p>
            </p:txBody>
          </p:sp>
        </p:grpSp>
        <p:grpSp>
          <p:nvGrpSpPr>
            <p:cNvPr id="47126" name="Group 61"/>
            <p:cNvGrpSpPr>
              <a:grpSpLocks/>
            </p:cNvGrpSpPr>
            <p:nvPr/>
          </p:nvGrpSpPr>
          <p:grpSpPr bwMode="auto">
            <a:xfrm>
              <a:off x="1104" y="1008"/>
              <a:ext cx="1152" cy="174"/>
              <a:chOff x="576" y="3906"/>
              <a:chExt cx="1152" cy="174"/>
            </a:xfrm>
          </p:grpSpPr>
          <p:sp>
            <p:nvSpPr>
              <p:cNvPr id="47127" name="Line 62"/>
              <p:cNvSpPr>
                <a:spLocks noChangeShapeType="1"/>
              </p:cNvSpPr>
              <p:nvPr/>
            </p:nvSpPr>
            <p:spPr bwMode="auto">
              <a:xfrm flipV="1">
                <a:off x="1728" y="40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28" name="Line 63"/>
              <p:cNvSpPr>
                <a:spLocks noChangeShapeType="1"/>
              </p:cNvSpPr>
              <p:nvPr/>
            </p:nvSpPr>
            <p:spPr bwMode="auto">
              <a:xfrm>
                <a:off x="576" y="4032"/>
                <a:ext cx="11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29" name="Line 64"/>
              <p:cNvSpPr>
                <a:spLocks noChangeShapeType="1"/>
              </p:cNvSpPr>
              <p:nvPr/>
            </p:nvSpPr>
            <p:spPr bwMode="auto">
              <a:xfrm flipV="1">
                <a:off x="576" y="40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130" name="Text Box 65"/>
              <p:cNvSpPr txBox="1">
                <a:spLocks noChangeArrowheads="1"/>
              </p:cNvSpPr>
              <p:nvPr/>
            </p:nvSpPr>
            <p:spPr bwMode="auto">
              <a:xfrm>
                <a:off x="958" y="3906"/>
                <a:ext cx="3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prstClr val="black"/>
                    </a:solidFill>
                  </a:rPr>
                  <a:t>P&lt;0.001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835023" y="6178316"/>
            <a:ext cx="279400" cy="254286"/>
          </a:xfrm>
          <a:prstGeom prst="rect">
            <a:avLst/>
          </a:prstGeom>
          <a:gradFill flip="none" rotWithShape="1">
            <a:gsLst>
              <a:gs pos="0">
                <a:srgbClr val="23FF0E"/>
              </a:gs>
              <a:gs pos="100000">
                <a:srgbClr val="008000"/>
              </a:gs>
            </a:gsLst>
            <a:lin ang="54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38" y="6120793"/>
            <a:ext cx="92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Placebo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38506" y="6178316"/>
            <a:ext cx="279400" cy="2542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800000"/>
              </a:gs>
            </a:gsLst>
            <a:lin ang="54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67621" y="6120793"/>
            <a:ext cx="19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Infliximab 5 mg/kg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160541" y="6178316"/>
            <a:ext cx="279400" cy="254286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90"/>
              </a:gs>
            </a:gsLst>
            <a:lin ang="54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89656" y="6120793"/>
            <a:ext cx="204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Infliximab 10 mg/kg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4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152400"/>
            <a:ext cx="863282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Infliximab for </a:t>
            </a:r>
            <a:r>
              <a:rPr lang="en-US" sz="3200" b="1" dirty="0" smtClean="0">
                <a:latin typeface="Calibri"/>
                <a:ea typeface="ＭＳ Ｐゴシック" charset="0"/>
                <a:cs typeface="Calibri"/>
              </a:rPr>
              <a:t>severe </a:t>
            </a:r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UC in the </a:t>
            </a:r>
            <a:r>
              <a:rPr lang="en-US" sz="3200" b="1" dirty="0" smtClean="0">
                <a:latin typeface="Calibri"/>
                <a:ea typeface="ＭＳ Ｐゴシック" charset="0"/>
                <a:cs typeface="Calibri"/>
              </a:rPr>
              <a:t>hospital setting</a:t>
            </a:r>
            <a:endParaRPr lang="en-US" sz="3200" b="1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284675" name="Group 3"/>
          <p:cNvGraphicFramePr>
            <a:graphicFrameLocks noGrp="1"/>
          </p:cNvGraphicFramePr>
          <p:nvPr>
            <p:ph idx="1"/>
          </p:nvPr>
        </p:nvGraphicFramePr>
        <p:xfrm>
          <a:off x="255588" y="1390650"/>
          <a:ext cx="8669337" cy="4726305"/>
        </p:xfrm>
        <a:graphic>
          <a:graphicData uri="http://schemas.openxmlformats.org/drawingml/2006/table">
            <a:tbl>
              <a:tblPr/>
              <a:tblGrid>
                <a:gridCol w="1600200"/>
                <a:gridCol w="866775"/>
                <a:gridCol w="1233487"/>
                <a:gridCol w="1625600"/>
                <a:gridCol w="1135063"/>
                <a:gridCol w="1233487"/>
                <a:gridCol w="974725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Response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Infliximab 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Outcome Measure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Infliximab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Steroid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Sands    2001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5, 10, 20 mg/kg    x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Lichtiger Score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≥5 to &lt;10 at 2 weeks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Armuzzi 2004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mg/kg x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Sutherland score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≤2 at 2 weeks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Ochsenk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ü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hn 2004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mg/kg x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Lichtiger Score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Wingdings" charset="0"/>
                        </a:rPr>
                        <a:t>≥5 to &lt;10 at 3 and 13 weeks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ä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rnerot 2005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mg/kg x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 colectomy at 90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4739" name="Text Box 67"/>
          <p:cNvSpPr txBox="1">
            <a:spLocks noChangeArrowheads="1"/>
          </p:cNvSpPr>
          <p:nvPr/>
        </p:nvSpPr>
        <p:spPr bwMode="auto">
          <a:xfrm>
            <a:off x="180975" y="6129338"/>
            <a:ext cx="588645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Sands B, et al.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Inflamm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Bowel Dis 2001;7:83.</a:t>
            </a:r>
          </a:p>
          <a:p>
            <a:pPr>
              <a:spcBef>
                <a:spcPct val="0"/>
              </a:spcBef>
            </a:pPr>
            <a:r>
              <a:rPr lang="en-US" sz="14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Armuzzi et al.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Eur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Rev Med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Pharmacol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Sci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2004;8:231.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0"/>
              </a:spcBef>
            </a:pPr>
            <a:r>
              <a:rPr lang="en-US" sz="14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Ochsenkuhn et al.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Eur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J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Gastroenterol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Hepatol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2004;16:1167.</a:t>
            </a:r>
          </a:p>
        </p:txBody>
      </p:sp>
      <p:sp>
        <p:nvSpPr>
          <p:cNvPr id="284740" name="Text Box 68"/>
          <p:cNvSpPr txBox="1">
            <a:spLocks noChangeArrowheads="1"/>
          </p:cNvSpPr>
          <p:nvPr/>
        </p:nvSpPr>
        <p:spPr bwMode="auto">
          <a:xfrm>
            <a:off x="5673725" y="6153150"/>
            <a:ext cx="327977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400" baseline="30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Järnerot G, et al. Gastroenterology 2005;128:1805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8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CYCIF: Cyclosporine vs. Infliximab in Severe, </a:t>
            </a:r>
            <a:br>
              <a:rPr lang="en-US" sz="3200" b="1" dirty="0" smtClean="0"/>
            </a:br>
            <a:r>
              <a:rPr lang="en-US" sz="3200" b="1" dirty="0" smtClean="0"/>
              <a:t>Steroid-Refractory UC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027767"/>
            <a:ext cx="7366000" cy="408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6582" y="6474936"/>
            <a:ext cx="3369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b="1" dirty="0" err="1" smtClean="0"/>
              <a:t>Laharie</a:t>
            </a:r>
            <a:r>
              <a:rPr lang="fr-FR" sz="1400" b="1" dirty="0" smtClean="0"/>
              <a:t> D, et al. Lancet </a:t>
            </a:r>
            <a:r>
              <a:rPr lang="fr-FR" sz="1400" b="1" dirty="0"/>
              <a:t>2012; 380: 1909–15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050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dified Mount 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1609</Words>
  <Application>Microsoft Office PowerPoint</Application>
  <PresentationFormat>On-screen Show (4:3)</PresentationFormat>
  <Paragraphs>452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MS PGothic</vt:lpstr>
      <vt:lpstr>Arial</vt:lpstr>
      <vt:lpstr>Calibri</vt:lpstr>
      <vt:lpstr>Lucida Grande</vt:lpstr>
      <vt:lpstr>Symbol</vt:lpstr>
      <vt:lpstr>Times New Roman</vt:lpstr>
      <vt:lpstr>Wingdings</vt:lpstr>
      <vt:lpstr>ヒラギノ角ゴ ProN W3</vt:lpstr>
      <vt:lpstr>Office Theme</vt:lpstr>
      <vt:lpstr>1_Office Theme</vt:lpstr>
      <vt:lpstr>Modified Mount Sinai</vt:lpstr>
      <vt:lpstr>2_Office Theme</vt:lpstr>
      <vt:lpstr>Microsoft Graph Chart</vt:lpstr>
      <vt:lpstr>Microsoft Excel 97-2003 Worksheet</vt:lpstr>
      <vt:lpstr>Should we change how we position biologics in ulcerative colitis?</vt:lpstr>
      <vt:lpstr>Disclosures</vt:lpstr>
      <vt:lpstr>Learning Objectives</vt:lpstr>
      <vt:lpstr>Sequential Therapies for Ulcerative Colitis</vt:lpstr>
      <vt:lpstr>PowerPoint Presentation</vt:lpstr>
      <vt:lpstr>A Lexicon of Biologics Studies in UC</vt:lpstr>
      <vt:lpstr>Infliximab for Moderate to Severe  Ulcerative Colitis: ACT 1 &amp; 2</vt:lpstr>
      <vt:lpstr>Infliximab for severe UC in the hospital setting</vt:lpstr>
      <vt:lpstr>CYCIF: Cyclosporine vs. Infliximab in Severe,  Steroid-Refractory UC</vt:lpstr>
      <vt:lpstr>Adalimumab in UC: ULTRA2  Baseline Characteristics</vt:lpstr>
      <vt:lpstr>Adalimumab in UC:  ULTRA 2 Week 8 and 52 Results  </vt:lpstr>
      <vt:lpstr>Adalimumab in UC: ULTRA 2 Results By Prior Infliximab Exposure</vt:lpstr>
      <vt:lpstr>Adalimumab in UC: ULTRA 2 Discontinuation of Corticosteroids</vt:lpstr>
      <vt:lpstr>Adalimumab in UC: ULTRA2  Subgroup Analyses</vt:lpstr>
      <vt:lpstr>PURSUIT: Golimumab for the Induction of Moderate to Severe UC</vt:lpstr>
      <vt:lpstr>PURSUIT: Golimumab for the Maintenance of Moderate to Severe UC</vt:lpstr>
      <vt:lpstr>PURSUIT: Corticosteroid-Free Remission at Wk 54 with Golimumab in UC</vt:lpstr>
      <vt:lpstr>Infections and Mortality in the TREAT Registry: 15,000 Patient-Years of Experience</vt:lpstr>
      <vt:lpstr>Safety Issues With Anti-TNF Therapy</vt:lpstr>
      <vt:lpstr>Leukocyte Trafficking as a Target in Inflammatory Bowel Disease</vt:lpstr>
      <vt:lpstr>Specifically targeting the a4b7 integrin  exerts gut-selective effects</vt:lpstr>
      <vt:lpstr>Vedolizumab in UC: GEMINI 1  Baseline Characteristics</vt:lpstr>
      <vt:lpstr>GEMINI I:Vedolizumab in UC Efficacy at week 6</vt:lpstr>
      <vt:lpstr>GEMINI I: Vedolizumab in UC Primary and secondary outcomes through 52 Weeks, maintenance ITT population</vt:lpstr>
      <vt:lpstr>Vedolizumab in UC:  Mean Partial Mayo Score through Week 6</vt:lpstr>
      <vt:lpstr>Vedolizumab in UC:  Mean Partial Mayo Score from Week 6 to 52</vt:lpstr>
      <vt:lpstr>Vedolizumab in UC: % Change from Wk 6 in Prednisone-Equivalent Dose</vt:lpstr>
      <vt:lpstr>GEMINI I – Vedolizumab for the  Treatment of UC (Induction) and Prior Anti-TNF Use</vt:lpstr>
      <vt:lpstr>Vedolizumab in UC: GEMINI 1  Subgroup Analyses</vt:lpstr>
      <vt:lpstr>Vedolizumab: Safety</vt:lpstr>
      <vt:lpstr>Dosing biologic agents for UC</vt:lpstr>
      <vt:lpstr>Positioning Biologics in UC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sands</dc:creator>
  <cp:lastModifiedBy>Patricia Carter</cp:lastModifiedBy>
  <cp:revision>77</cp:revision>
  <cp:lastPrinted>2014-07-13T16:13:09Z</cp:lastPrinted>
  <dcterms:created xsi:type="dcterms:W3CDTF">2013-09-21T10:40:41Z</dcterms:created>
  <dcterms:modified xsi:type="dcterms:W3CDTF">2015-02-24T14:10:47Z</dcterms:modified>
</cp:coreProperties>
</file>